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 id="270" r:id="rId22"/>
    <p:sldId id="271" r:id="rId23"/>
    <p:sldId id="272" r:id="rId24"/>
    <p:sldId id="273" r:id="rId25"/>
    <p:sldId id="274" r:id="rId26"/>
    <p:sldId id="275" r:id="rId27"/>
    <p:sldId id="276" r:id="rId28"/>
    <p:sldId id="277" r:id="rId29"/>
    <p:sldId id="278" r:id="rId30"/>
    <p:sldId id="279" r:id="rId31"/>
    <p:sldId id="280" r:id="rId32"/>
    <p:sldId id="281" r:id="rId33"/>
    <p:sldId id="282" r:id="rId34"/>
    <p:sldId id="283" r:id="rId35"/>
    <p:sldId id="284" r:id="rId36"/>
    <p:sldId id="285" r:id="rId37"/>
    <p:sldId id="286" r:id="rId38"/>
    <p:sldId id="287" r:id="rId39"/>
    <p:sldId id="288" r:id="rId40"/>
    <p:sldId id="289" r:id="rId41"/>
    <p:sldId id="290" r:id="rId42"/>
    <p:sldId id="291" r:id="rId43"/>
    <p:sldId id="292" r:id="rId44"/>
    <p:sldId id="293" r:id="rId45"/>
    <p:sldId id="294" r:id="rId46"/>
    <p:sldId id="295" r:id="rId47"/>
    <p:sldId id="296" r:id="rId48"/>
    <p:sldId id="297" r:id="rId49"/>
    <p:sldId id="298" r:id="rId50"/>
    <p:sldId id="299" r:id="rId51"/>
    <p:sldId id="300" r:id="rId52"/>
    <p:sldId id="301" r:id="rId53"/>
    <p:sldId id="302" r:id="rId54"/>
    <p:sldId id="303" r:id="rId55"/>
    <p:sldId id="304" r:id="rId56"/>
    <p:sldId id="305" r:id="rId57"/>
    <p:sldId id="306" r:id="rId58"/>
    <p:sldId id="307" r:id="rId59"/>
    <p:sldId id="308" r:id="rId60"/>
    <p:sldId id="309" r:id="rId61"/>
    <p:sldId id="310" r:id="rId62"/>
    <p:sldId id="311" r:id="rId63"/>
  </p:sldIdLst>
  <p:sldSz cx="12191695"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 Id="rId22" Type="http://schemas.openxmlformats.org/officeDocument/2006/relationships/slide" Target="slides/slide15.xml"/><Relationship Id="rId23" Type="http://schemas.openxmlformats.org/officeDocument/2006/relationships/slide" Target="slides/slide16.xml"/><Relationship Id="rId24" Type="http://schemas.openxmlformats.org/officeDocument/2006/relationships/slide" Target="slides/slide17.xml"/><Relationship Id="rId25" Type="http://schemas.openxmlformats.org/officeDocument/2006/relationships/slide" Target="slides/slide18.xml"/><Relationship Id="rId26" Type="http://schemas.openxmlformats.org/officeDocument/2006/relationships/slide" Target="slides/slide19.xml"/><Relationship Id="rId27" Type="http://schemas.openxmlformats.org/officeDocument/2006/relationships/slide" Target="slides/slide20.xml"/><Relationship Id="rId28" Type="http://schemas.openxmlformats.org/officeDocument/2006/relationships/slide" Target="slides/slide21.xml"/><Relationship Id="rId29" Type="http://schemas.openxmlformats.org/officeDocument/2006/relationships/slide" Target="slides/slide22.xml"/><Relationship Id="rId30" Type="http://schemas.openxmlformats.org/officeDocument/2006/relationships/slide" Target="slides/slide23.xml"/><Relationship Id="rId31" Type="http://schemas.openxmlformats.org/officeDocument/2006/relationships/slide" Target="slides/slide24.xml"/><Relationship Id="rId32" Type="http://schemas.openxmlformats.org/officeDocument/2006/relationships/slide" Target="slides/slide25.xml"/><Relationship Id="rId33" Type="http://schemas.openxmlformats.org/officeDocument/2006/relationships/slide" Target="slides/slide26.xml"/><Relationship Id="rId34" Type="http://schemas.openxmlformats.org/officeDocument/2006/relationships/slide" Target="slides/slide27.xml"/><Relationship Id="rId35" Type="http://schemas.openxmlformats.org/officeDocument/2006/relationships/slide" Target="slides/slide28.xml"/><Relationship Id="rId36" Type="http://schemas.openxmlformats.org/officeDocument/2006/relationships/slide" Target="slides/slide29.xml"/><Relationship Id="rId37" Type="http://schemas.openxmlformats.org/officeDocument/2006/relationships/slide" Target="slides/slide30.xml"/><Relationship Id="rId38" Type="http://schemas.openxmlformats.org/officeDocument/2006/relationships/slide" Target="slides/slide31.xml"/><Relationship Id="rId39" Type="http://schemas.openxmlformats.org/officeDocument/2006/relationships/slide" Target="slides/slide32.xml"/><Relationship Id="rId40" Type="http://schemas.openxmlformats.org/officeDocument/2006/relationships/slide" Target="slides/slide33.xml"/><Relationship Id="rId41" Type="http://schemas.openxmlformats.org/officeDocument/2006/relationships/slide" Target="slides/slide34.xml"/><Relationship Id="rId42" Type="http://schemas.openxmlformats.org/officeDocument/2006/relationships/slide" Target="slides/slide35.xml"/><Relationship Id="rId43" Type="http://schemas.openxmlformats.org/officeDocument/2006/relationships/slide" Target="slides/slide36.xml"/><Relationship Id="rId44" Type="http://schemas.openxmlformats.org/officeDocument/2006/relationships/slide" Target="slides/slide37.xml"/><Relationship Id="rId45" Type="http://schemas.openxmlformats.org/officeDocument/2006/relationships/slide" Target="slides/slide38.xml"/><Relationship Id="rId46" Type="http://schemas.openxmlformats.org/officeDocument/2006/relationships/slide" Target="slides/slide39.xml"/><Relationship Id="rId47" Type="http://schemas.openxmlformats.org/officeDocument/2006/relationships/slide" Target="slides/slide40.xml"/><Relationship Id="rId48" Type="http://schemas.openxmlformats.org/officeDocument/2006/relationships/slide" Target="slides/slide41.xml"/><Relationship Id="rId49" Type="http://schemas.openxmlformats.org/officeDocument/2006/relationships/slide" Target="slides/slide42.xml"/><Relationship Id="rId50" Type="http://schemas.openxmlformats.org/officeDocument/2006/relationships/slide" Target="slides/slide43.xml"/><Relationship Id="rId51" Type="http://schemas.openxmlformats.org/officeDocument/2006/relationships/slide" Target="slides/slide44.xml"/><Relationship Id="rId52" Type="http://schemas.openxmlformats.org/officeDocument/2006/relationships/slide" Target="slides/slide45.xml"/><Relationship Id="rId53" Type="http://schemas.openxmlformats.org/officeDocument/2006/relationships/slide" Target="slides/slide46.xml"/><Relationship Id="rId54" Type="http://schemas.openxmlformats.org/officeDocument/2006/relationships/slide" Target="slides/slide47.xml"/><Relationship Id="rId55" Type="http://schemas.openxmlformats.org/officeDocument/2006/relationships/slide" Target="slides/slide48.xml"/><Relationship Id="rId56" Type="http://schemas.openxmlformats.org/officeDocument/2006/relationships/slide" Target="slides/slide49.xml"/><Relationship Id="rId57" Type="http://schemas.openxmlformats.org/officeDocument/2006/relationships/slide" Target="slides/slide50.xml"/><Relationship Id="rId58" Type="http://schemas.openxmlformats.org/officeDocument/2006/relationships/slide" Target="slides/slide51.xml"/><Relationship Id="rId59" Type="http://schemas.openxmlformats.org/officeDocument/2006/relationships/slide" Target="slides/slide52.xml"/><Relationship Id="rId60" Type="http://schemas.openxmlformats.org/officeDocument/2006/relationships/slide" Target="slides/slide53.xml"/><Relationship Id="rId61" Type="http://schemas.openxmlformats.org/officeDocument/2006/relationships/slide" Target="slides/slide54.xml"/><Relationship Id="rId62" Type="http://schemas.openxmlformats.org/officeDocument/2006/relationships/slide" Target="slides/slide55.xml"/><Relationship Id="rId63" Type="http://schemas.openxmlformats.org/officeDocument/2006/relationships/slide" Target="slides/slide56.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5.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6.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7.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8.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9.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2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0.xml"/></Relationships>
</file>

<file path=ppt/notesSlides/_rels/notesSlide2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1.xml"/></Relationships>
</file>

<file path=ppt/notesSlides/_rels/notesSlide2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2.xml"/></Relationships>
</file>

<file path=ppt/notesSlides/_rels/notesSlide2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3.xml"/></Relationships>
</file>

<file path=ppt/notesSlides/_rels/notesSlide2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4.xml"/></Relationships>
</file>

<file path=ppt/notesSlides/_rels/notesSlide2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5.xml"/></Relationships>
</file>

<file path=ppt/notesSlides/_rels/notesSlide2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6.xml"/></Relationships>
</file>

<file path=ppt/notesSlides/_rels/notesSlide2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7.xml"/></Relationships>
</file>

<file path=ppt/notesSlides/_rels/notesSlide2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8.xml"/></Relationships>
</file>

<file path=ppt/notesSlides/_rels/notesSlide2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9.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3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0.xml"/></Relationships>
</file>

<file path=ppt/notesSlides/_rels/notesSlide3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1.xml"/></Relationships>
</file>

<file path=ppt/notesSlides/_rels/notesSlide3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2.xml"/></Relationships>
</file>

<file path=ppt/notesSlides/_rels/notesSlide3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3.xml"/></Relationships>
</file>

<file path=ppt/notesSlides/_rels/notesSlide3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4.xml"/></Relationships>
</file>

<file path=ppt/notesSlides/_rels/notesSlide3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5.xml"/></Relationships>
</file>

<file path=ppt/notesSlides/_rels/notesSlide3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6.xml"/></Relationships>
</file>

<file path=ppt/notesSlides/_rels/notesSlide3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7.xml"/></Relationships>
</file>

<file path=ppt/notesSlides/_rels/notesSlide3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8.xml"/></Relationships>
</file>

<file path=ppt/notesSlides/_rels/notesSlide3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9.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4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0.xml"/></Relationships>
</file>

<file path=ppt/notesSlides/_rels/notesSlide4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1.xml"/></Relationships>
</file>

<file path=ppt/notesSlides/_rels/notesSlide4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2.xml"/></Relationships>
</file>

<file path=ppt/notesSlides/_rels/notesSlide4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3.xml"/></Relationships>
</file>

<file path=ppt/notesSlides/_rels/notesSlide4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4.xml"/></Relationships>
</file>

<file path=ppt/notesSlides/_rels/notesSlide4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5.xml"/></Relationships>
</file>

<file path=ppt/notesSlides/_rels/notesSlide4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6.xml"/></Relationships>
</file>

<file path=ppt/notesSlides/_rels/notesSlide4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7.xml"/></Relationships>
</file>

<file path=ppt/notesSlides/_rels/notesSlide4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8.xml"/></Relationships>
</file>

<file path=ppt/notesSlides/_rels/notesSlide4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9.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5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0.xml"/></Relationships>
</file>

<file path=ppt/notesSlides/_rels/notesSlide5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1.xml"/></Relationships>
</file>

<file path=ppt/notesSlides/_rels/notesSlide5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2.xml"/></Relationships>
</file>

<file path=ppt/notesSlides/_rels/notesSlide5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3.xml"/></Relationships>
</file>

<file path=ppt/notesSlides/_rels/notesSlide5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4.xml"/></Relationships>
</file>

<file path=ppt/notesSlides/_rels/notesSlide5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5.xml"/></Relationships>
</file>

<file path=ppt/notesSlides/_rels/notesSlide5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6.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인사]</a:t>
            </a:r>
          </a:p>
          <a:p>
            <a:r>
              <a:t>안녕하십니까, ［학원명］ 입시전략연구소입니다. 바쁘신 시간 내어 와 주셔서 감사합니다.</a:t>
            </a:r>
          </a:p>
          <a:p>
            <a:r>
              <a:t>오늘 주제는 한 문장입니다. "2028 대입, 판이 바뀝니다." 지금 고등학교 2학년, 그리고 그 아래 학년부터는 내신도, 수능도, 생기부도 — 세 가지가 한꺼번에 바뀐 첫 입시를 치릅니다. 부모님 세대의 경험은 물론이고, 재작년 선배의 경험조차 그대로 적용되지 않습니다.</a:t>
            </a:r>
          </a:p>
          <a:p>
            <a:r>
              <a:t>오늘 저희가 준비한 것은 '불안'이 아니라 '지도'입니다. 지난 4월에 발표된 대학별 시행계획을 근거 자료로 정리했고, 무엇을 언제 해야 하는지까지 말씀드리겠습니다. 시간은 약 70~80분 예정입니다.</a:t>
            </a:r>
          </a:p>
          <a:p>
            <a:r>
              <a:t>▶ 전환: 먼저 오늘 순서부터 보여 드리겠습니다.</a:t>
            </a:r>
          </a:p>
          <a:p/>
          <a:p>
            <a:r>
              <a:t>[사용 안내]</a:t>
            </a:r>
          </a:p>
          <a:p>
            <a:r>
              <a:t>1) ［ ］ 대괄호 부분(학원명·일시·장소·전화번호·주소)을 우리 학원 정보로 바꿔 주세요. 슬라이드 2·49~56에도 있습니다.</a:t>
            </a:r>
          </a:p>
          <a:p>
            <a:r>
              <a:t>2) 좌상단 '로고' 자리에 학원 로고 이미지를 얹고 테두리 도형은 삭제하세요.</a:t>
            </a:r>
          </a:p>
          <a:p>
            <a:r>
              <a:t>3) 지역 데이터(서울 사례 등)는 우리 지역 자료로 교체하면 더 좋습니다.</a:t>
            </a:r>
          </a:p>
          <a:p>
            <a:r>
              <a:t>4) 후반부(PART 5)는 학원 관리 시스템 소개입니다. 사용하는 프로그램 구성에 맞게 조정하세요.</a:t>
            </a:r>
          </a:p>
          <a:p>
            <a:r>
              <a:t>5) 아래 스크립트를 그대로 읽어도 진행되도록 작성했습니다. 발표자 보기(프레젠터 모드)로 띄우고 진행하세요.</a:t>
            </a:r>
          </a:p>
          <a:p>
            <a:r>
              <a:t>출처: 2028 대학입학전형시행계획(2026.4.), 교육부·대교협 발표, 성취평가제 해설 자료, 입시 분석 자료(2026.6.)</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내신 ③]</a:t>
            </a:r>
          </a:p>
          <a:p>
            <a:r>
              <a:t>분할점수는 A와 B를 가르는 경계선입니다. 방식이 두 가지인데, 학교마다 다릅니다.</a:t>
            </a:r>
          </a:p>
          <a:p>
            <a:r>
              <a:t>[왼쪽] 고정분할은 90점이면 무조건 A. 시험이 어렵든 쉽든 불변입니다. [오른쪽] 추정분할은 시험 난이도를 반영해 그때그때 A컷을 정합니다. 어려운 시험이면 86점도 A가 될 수 있죠.</a:t>
            </a:r>
          </a:p>
          <a:p>
            <a:r>
              <a:t>실제로 같은 경기 지역에서 한 학교는 주요 과목을 추정분할로 — 수학 A컷 86점, 과학 89점까지 내려간 공문이 확인됐고, 옆 학교는 전 과목 고정분할입니다. 같은 90점이 어느 학교에선 A, 어느 학교에선 B라는 얘기입니다.</a:t>
            </a:r>
          </a:p>
          <a:p>
            <a:r>
              <a:t>그래서 학부모님이 하실 일이 세 가지입니다. 학기 초 평가계획서에서 과목별 고정·추정 표기를 확인하시고, 시험 전 공지를 챙기시고, 학기 말에 오는 확정 분할점수 공문은 반드시 보관하십시오. 나중에 입시 상담의 근거 자료가 됩니다.</a:t>
            </a:r>
          </a:p>
          <a:p>
            <a:r>
              <a:t>▶ 전환: 그런데 "그럼 A를 많이 주는 학교가 좋은 학교냐" — 여기에 함정이 있습니다.</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내신 ④]</a:t>
            </a:r>
          </a:p>
          <a:p>
            <a:r>
              <a:t>성취도 A, 많을수록 좋은 게 아닙니다.</a:t>
            </a:r>
          </a:p>
          <a:p>
            <a:r>
              <a:t>대학은 분포비율과 평균으로 '이 학교라면 A가 몇 %쯤 나와야 정상인지' 기대치를 계산합니다. 실제 A 비율이 그보다 과하게 높으면? 부풀리기 신호로 읽습니다.</a:t>
            </a:r>
          </a:p>
          <a:p>
            <a:r>
              <a:t>말로만이 아닙니다. 연세대 미래캠퍼스는 아예 규정에 박았습니다. A 비율이 40%를 넘는 과목은 그 A를 B로 강등해서 반영합니다. A와 B 합쳐 70%를 넘으면 B도 C로 내립니다. 교육부도 A 비율 23.9%를 넘는 학교는 컨설팅하겠다고 예고했고요. 실제로 전국 고1 평균이 3.3점, A 비율이 2.9%포인트 올라간 게 확인됐기 때문입니다.</a:t>
            </a:r>
          </a:p>
          <a:p>
            <a:r>
              <a:t>[오른쪽 표] A 비율 15~20%가 오히려 최적 구간입니다.</a:t>
            </a:r>
          </a:p>
          <a:p>
            <a:r>
              <a:t>결론은 명쾌합니다. 어떤 분할방식이든, 어떤 학교든 — 원점수가 높은 학생이 모든 계산에서 유리합니다. 원점수가 왕입니다.</a:t>
            </a:r>
          </a:p>
          <a:p>
            <a:r>
              <a:t>▶ 전환: 그 성취도를 대학이 실제로 어떻게 점수화하는지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내신 ⑤]</a:t>
            </a:r>
          </a:p>
          <a:p>
            <a:r>
              <a:t>같은 성적표를 대학마다 다르게 읽습니다. 여섯 대학만 보시죠.</a:t>
            </a:r>
          </a:p>
          <a:p>
            <a:r>
              <a:t>경희대 — 진로선택 과목은 등급과 성취도 중 유리한 값을 씁니다. 3등급이어도 A면 1등급으로 계산해 줍니다. 서강대 — 등급 80에 성취도 10, A는 만점 처리. 중앙대 — 등급점수에 성취도점수를 더해서, 2~3등급을 성취도로 만회할 수 있습니다. 동국대는 아예 상위 10과목만 보는데 2등급이라도 A면 만점입니다. 반면 서울대는 숫자보다 어떤 과목을 얼마나 깊게 들었는지를 정성적으로 봅니다.</a:t>
            </a:r>
          </a:p>
          <a:p>
            <a:r>
              <a:t>무슨 뜻입니까? 우리 아이 성적표가 어느 대학 계산식에서 빛나는지가 다 다르다는 겁니다. '대학별 환산'을 해 봐야 유리한 지원처가 보입니다. 이게 데이터 관리가 필요한 첫 번째 이유입니다.</a:t>
            </a:r>
          </a:p>
          <a:p>
            <a:r>
              <a:t>▶ 전환: 내신 얘기는 여기까지. 이제 수능입니다.</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수능 ①]</a:t>
            </a:r>
          </a:p>
          <a:p>
            <a:r>
              <a:t>수능은 '통합형'이 됩니다. 선택과목이 폐지되고 전원이 같은 시험을 봅니다.</a:t>
            </a:r>
          </a:p>
          <a:p>
            <a:r>
              <a:t>[표] 국어는 화법과 언어·독서와 작문·문학, 수학은 대수·미적분Ⅰ·확률과 통계까지. 문이과 구분 없이 동일합니다. 그리고 탐구 — 통합사회와 통합과학을 '모두' 응시합니다. 문과라서 과학을 안 보는 선택지가 없습니다.</a:t>
            </a:r>
          </a:p>
          <a:p>
            <a:r>
              <a:t>두 가지 시사점입니다. 첫째, '사탐런' 같은 과목 갈아타기 전략이 사라집니다. 눈치 싸움이 아니라 실력 싸움입니다. 둘째, 미적분Ⅱ·기하 같은 심화 범위가 빠지면서 시험 범위가 줄었습니다. 범위가 줄면? 변별 문항이 줄고 동점자가 늘어납니다. 한 문제의 무게가 어느 때보다 무거워집니다. 실수 관리가 곧 등급입니다.</a:t>
            </a:r>
          </a:p>
          <a:p>
            <a:r>
              <a:t>▶ 전환: 그 수능 점수가 어떻게 쓰이는지, 짧게 정리합니다.</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수능 ②]</a:t>
            </a:r>
          </a:p>
          <a:p>
            <a:r>
              <a:t>수능 성적표에는 원점수가 없습니다. 표준점수, 백분위, 등급 — 세 가지로 나옵니다.</a:t>
            </a:r>
          </a:p>
          <a:p>
            <a:r>
              <a:t>[흐름을 가리키며] 표준점수는 난이도를 보정한 점수로 상위권 정시의 기본이고, 백분위는 상위 몇 %냐, 등급은 수시 수능최저의 기준입니다. 같은 만점이라도 해마다 표준점수가 다릅니다. 어려운 해엔 만점 표점이 140점대, 쉬운 해엔 130점대죠.</a:t>
            </a:r>
          </a:p>
          <a:p>
            <a:r>
              <a:t>그리고 2028의 새 변화 — 등급의 쓰임이 정시로 확장됩니다. 서울대는 정시 1단계를 등급 합으로 자르고, 고려대 교과우수는 백분위를 씁니다. 뒤에서 자세히 말씀드립니다.</a:t>
            </a:r>
          </a:p>
          <a:p>
            <a:r>
              <a:t>모의고사 성적표 보실 때, 원점수 몇 점에 일희일비하지 마시고 표준점수·백분위·등급의 흐름을 봐 주십시오.</a:t>
            </a:r>
          </a:p>
          <a:p>
            <a:r>
              <a:t>▶ 전환: 제도의 마지막 축, 생기부입니다.</a:t>
            </a:r>
          </a:p>
        </p:txBody>
      </p:sp>
      <p:sp>
        <p:nvSpPr>
          <p:cNvPr id="4" name="Slide Number Placeholder 3"/>
          <p:cNvSpPr>
            <a:spLocks noGrp="1"/>
          </p:cNvSpPr>
          <p:nvPr>
            <p:ph type="sldNum" idx="5" sz="quarter"/>
          </p:nvPr>
        </p:nvSpPr>
        <p:spPr/>
      </p:sp>
    </p:spTree>
  </p:cSld>
  <p:clrMapOvr>
    <a:masterClrMapping/>
  </p:clrMapOvr>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생기부]</a:t>
            </a:r>
          </a:p>
          <a:p>
            <a:r>
              <a:t>생기부에서 대학이 보는 것과 못 보는 것을 구분해 드립니다.</a:t>
            </a:r>
          </a:p>
          <a:p>
            <a:r>
              <a:t>[왼쪽] 반영되는 건 네 가지. 성적과 세특이 실리는 교과학습발달상황 — 이게 평가의 심장입니다. 그리고 자율·동아리·진로의 창의적 체험활동, 담임 선생님이 쓰는 행동특성 및 종합의견, 마지막으로 출결.</a:t>
            </a:r>
          </a:p>
          <a:p>
            <a:r>
              <a:t>[오른쪽] 반대로 수상경력, 독서활동 '목록', 자율동아리는 대학에 아예 안 갑니다. 상장 사냥, 책 제목 채우기 — 헛심입니다. 독서는 세특과 활동 '안'으로 녹여야만 반영됩니다.</a:t>
            </a:r>
          </a:p>
          <a:p>
            <a:r>
              <a:t>그리고 두 가지 경고입니다. 학교폭력 조치사항은 전 대학, 전 전형에 반영됩니다. 그리고 생기부는 이제 수시만의 서류가 아닙니다. 서울대 정시는 출결과 행동특성까지 보고, 미인정 결석으로 정시에서 탈락한 사례가 실제로 확인됩니다. 학교생활 그 자체가 전형 요소입니다.</a:t>
            </a:r>
          </a:p>
          <a:p>
            <a:r>
              <a:t>▶ 전환: 여기까지가 제도입니다. 이제 숫자로 판을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30초 | PART 2 도입]</a:t>
            </a:r>
          </a:p>
          <a:p>
            <a:r>
              <a:t>파트 투, 숫자로 보는 2028입니다.</a:t>
            </a:r>
          </a:p>
          <a:p>
            <a:r>
              <a:t>전체 34만 8천 명, 수시 80.8%로 역대 최고 — 그런데 상위권 대학만 거꾸로 움직입니다. 평균의 착시를 걷어내면 전략이 보입니다. 숫자는 다섯 장이면 충분합니다.</a:t>
            </a:r>
          </a:p>
        </p:txBody>
      </p:sp>
      <p:sp>
        <p:nvSpPr>
          <p:cNvPr id="4" name="Slide Number Placeholder 3"/>
          <p:cNvSpPr>
            <a:spLocks noGrp="1"/>
          </p:cNvSpPr>
          <p:nvPr>
            <p:ph type="sldNum" idx="5" sz="quarter"/>
          </p:nvPr>
        </p:nvSpPr>
        <p:spPr/>
      </p:sp>
    </p:spTree>
  </p:cSld>
  <p:clrMapOvr>
    <a:masterClrMapping/>
  </p:clrMapOvr>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전국 4년제 총 모집 34만 8,789명, 작년보다 3천 명 늘었습니다. 그중 수시가 80.8% — 역대 가장 큽니다. 3년 연속 늘어 온 추세고요.</a:t>
            </a:r>
          </a:p>
          <a:p>
            <a:r>
              <a:t>그런데 지역을 갈라 보면 온도가 다릅니다. [막대] 수도권은 정시가 33%, 세 명 중 한 명은 여전히 정시로 뽑습니다. 비수도권은 정시가 10%뿐이죠.</a:t>
            </a:r>
          </a:p>
          <a:p>
            <a:r>
              <a:t>그러니 "정시가 사라진다"는 말은 절반만 맞습니다. 수도권 정시는 살아 있습니다. 다만 그 '안의 룰'이 바뀌는데, 그게 파트 3의 핵심입니다.</a:t>
            </a:r>
          </a:p>
          <a:p>
            <a:r>
              <a:t>▶ 전환: 전형 유형별로 어디가 늘고 줄었는지 보시죠.</a:t>
            </a:r>
          </a:p>
        </p:txBody>
      </p:sp>
      <p:sp>
        <p:nvSpPr>
          <p:cNvPr id="4" name="Slide Number Placeholder 3"/>
          <p:cNvSpPr>
            <a:spLocks noGrp="1"/>
          </p:cNvSpPr>
          <p:nvPr>
            <p:ph type="sldNum" idx="5" sz="quarter"/>
          </p:nvPr>
        </p:nvSpPr>
        <p:spPr/>
      </p:sp>
    </p:spTree>
  </p:cSld>
  <p:clrMapOvr>
    <a:masterClrMapping/>
  </p:clrMapOvr>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60초]</a:t>
            </a:r>
          </a:p>
          <a:p>
            <a:r>
              <a:t>[표] 학생부교과가 15만 8천 명, 45.4%로 1,870명 증가. 학생부종합이 8만 4천 명으로 2,758명 증가 — 가장 많이 늘었습니다. 논술은 유지, 수능 위주 정시만 1,416명 감소입니다.</a:t>
            </a:r>
          </a:p>
          <a:p>
            <a:r>
              <a:t>한 줄 요약 — 늘어난 곳은 전부 학생부, 줄어든 곳은 수능입니다. 5등급제로 내신 변별이 무뎌지니까 대학은 '생기부를 읽는 전형'을 늘리는 겁니다.</a:t>
            </a:r>
          </a:p>
          <a:p>
            <a:r>
              <a:t>전국 수험생 2명 중 1명이 교과전형으로 대학에 갑니다. 내신 관리는 선택이 아니라 최대 전형 대비입니다.</a:t>
            </a:r>
          </a:p>
          <a:p>
            <a:r>
              <a:t>▶ 전환: 그런데 상위권 대학은 한 발 더 나갑니다.</a:t>
            </a:r>
          </a:p>
        </p:txBody>
      </p:sp>
      <p:sp>
        <p:nvSpPr>
          <p:cNvPr id="4" name="Slide Number Placeholder 3"/>
          <p:cNvSpPr>
            <a:spLocks noGrp="1"/>
          </p:cNvSpPr>
          <p:nvPr>
            <p:ph type="sldNum" idx="5" sz="quarter"/>
          </p:nvPr>
        </p:nvSpPr>
        <p:spPr/>
      </p:sp>
    </p:spTree>
  </p:cSld>
  <p:clrMapOvr>
    <a:masterClrMapping/>
  </p:clrMapOvr>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상위권 대학의 정시 비중 변화입니다. [막대를 하나씩] 서울대 41에서 33%. 연세대 40에서 30%. 한양대 42에서 31%. 동국대도 31.5%까지.</a:t>
            </a:r>
          </a:p>
          <a:p>
            <a:r>
              <a:t>배경이 있습니다. 그동안 '정시 40%' 권고에 묶여 있었는데, 고교교육 기여대학 사업에서 30%까지 허용되자 주요 대학들이 즉시 정시를 줄이고 수시로 옮겼습니다. 대학은 원래 수시로 뽑고 싶어 합니다. 정시 합격생은 반수로 빠져나가는 비율이 높거든요.</a:t>
            </a:r>
          </a:p>
          <a:p>
            <a:r>
              <a:t>전국 평균은 그대로인데 상위권만 움직였다 — 이게 포인트입니다. 상위권 정시 문은 분명히 좁아집니다.</a:t>
            </a:r>
          </a:p>
          <a:p>
            <a:r>
              <a:t>▶ 전환: 그 인원이 어디로 갔는지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60초]</a:t>
            </a:r>
          </a:p>
          <a:p>
            <a:r>
              <a:t>오늘은 다섯 걸음으로 갑니다. 첫째, 제도가 어떻게 바뀌는지 — 내신 5등급제와 성취평가, 통합 수능을 정확히 이해합니다. 둘째, 발표된 숫자를 봅니다. 모집 인원이 어디서 늘고 어디서 줄었는지요. 셋째가 오늘의 본론입니다. 교과·종합·논술·정시, 전형별로 우리 아이에게 유리한 길을 찾는 법. 넷째, 학년별로 지금 해야 할 일. 그리고 마지막으로 저희 ［학원명］이 이 모든 것을 어떻게 관리하는지 보여 드리겠습니다.</a:t>
            </a:r>
          </a:p>
          <a:p>
            <a:r>
              <a:t>오늘 딱 세 가지만 가져가시면 됩니다. 우리 아이 위치를 읽는 기준, 전형별 유·불리 판단법, 그리고 학기별 관리 체크리스트입니다.</a:t>
            </a:r>
          </a:p>
          <a:p>
            <a:r>
              <a:t>▶ 전환: 자, 첫 번째 파트 시작하겠습니다.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주요 15개 대학 집계입니다. 교과 플러스 680, 종합 플러스 1,000, 논술 플러스 150. 그리고 정시 마이너스 1,300 — 인문이 900으로 특히 큽니다.</a:t>
            </a:r>
          </a:p>
          <a:p>
            <a:r>
              <a:t>그런데 여기에 이중 장치가 있습니다. 늘어난 수시에는 수능최저가 신설·강화됩니다 — 수시의 정시화. 남은 정시에는 내신과 서류가 들어옵니다 — 정시의 수시화.</a:t>
            </a:r>
          </a:p>
          <a:p>
            <a:r>
              <a:t>무슨 뜻입니까? "우리 애는 수시형이니까 수능 버려", "정시형이니까 학교 버려" — 이 이분법이 2028부터 성립하지 않는다는 겁니다. 내신, 수능, 생기부의 동시 관리가 기본값이 됐습니다.</a:t>
            </a:r>
          </a:p>
          <a:p>
            <a:r>
              <a:t>▶ 전환: "그래도 내신은 5등급이라 널널하잖아요?" 실측 데이터를 보시죠.</a:t>
            </a:r>
          </a:p>
        </p:txBody>
      </p:sp>
      <p:sp>
        <p:nvSpPr>
          <p:cNvPr id="4" name="Slide Number Placeholder 3"/>
          <p:cNvSpPr>
            <a:spLocks noGrp="1"/>
          </p:cNvSpPr>
          <p:nvPr>
            <p:ph type="sldNum" idx="5" sz="quarter"/>
          </p:nvPr>
        </p:nvSpPr>
        <p:spPr/>
      </p:sp>
    </p:spTree>
  </p:cSld>
  <p:clrMapOvr>
    <a:masterClrMapping/>
  </p:clrMapOvr>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a:t>
            </a:r>
          </a:p>
          <a:p>
            <a:r>
              <a:t>1년 치 실측입니다. 서울에서 전 과목 1등급을 받은 고1이 몇 %일까요? 1.72%입니다. 58,828명 중 1,009명. 5등급제인데도요.</a:t>
            </a:r>
          </a:p>
          <a:p>
            <a:r>
              <a:t>[가운데] 그래서 환산 가치를 보면, 5등급제 1.0은 옛 9등급제 1.3대와 같고, 1.5는 옛 2점 초반, 2.0은 옛 3점 초반에 해당합니다. "우리 애 2등급이면 괜찮네"가 아니라, 옛날 감각으로 3등급대라는 뜻입니다. 등급 숫자가 후해 보여도 실질은 그대로 촘촘합니다.</a:t>
            </a:r>
          </a:p>
          <a:p>
            <a:r>
              <a:t>[아래] 그리고 '고1 자퇴 1만 명' 기사 보셨을 겁니다. 사실입니다만, 증가율은 6%고, 자퇴가 폭증했던 시기는 오히려 정시 40% 확대기였습니다. 지금은 반대로 교과·종합이 커지는 시기입니다. 내신 망쳤다고 자퇴·검정고시로 리셋하는 건, 늘어난 전형 기회를 스스로 닫는 선택이 되기 쉽습니다. 그 판단만큼은 반드시 데이터를 놓고 상담 후에 하십시오.</a:t>
            </a:r>
          </a:p>
          <a:p>
            <a:r>
              <a:t>▶ 전환: 최상위권 관심사, 메디컬만 짚고 파트 3으로 갑니다.</a:t>
            </a:r>
          </a:p>
        </p:txBody>
      </p:sp>
      <p:sp>
        <p:nvSpPr>
          <p:cNvPr id="4" name="Slide Number Placeholder 3"/>
          <p:cNvSpPr>
            <a:spLocks noGrp="1"/>
          </p:cNvSpPr>
          <p:nvPr>
            <p:ph type="sldNum" idx="5" sz="quarter"/>
          </p:nvPr>
        </p:nvSpPr>
        <p:spPr/>
      </p:sp>
    </p:spTree>
  </p:cSld>
  <p:clrMapOvr>
    <a:masterClrMapping/>
  </p:clrMapOvr>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의대 모집 3,671명. 증원분이 반영된 규모입니다. 다만 그중 지역의사제 610명은 별도 전형이라 일반 학생은 지원할 수 없습니다.</a:t>
            </a:r>
          </a:p>
          <a:p>
            <a:r>
              <a:t>그런데 수도권 학생에게는 오히려 기회가 있습니다. 지역인재 의무선발이 소폭 줄면서 일반 지원 가능 인원이 60~90명 늘어납니다. 그리고 메디컬 수시가 처음으로 60%를 넘었습니다.</a:t>
            </a:r>
          </a:p>
          <a:p>
            <a:r>
              <a:t>준비 공식은 3종 세트입니다. 내신, 수능최저 — 3합 4에서 4합 5급의 최상위 기준입니다 — 그리고 의대 종합의 80%가 보는 면접. 셋 중 하나라도 빠지면 쓸 수 있는 카드가 급감합니다. 논술은 경쟁률이 세 자릿수라 최저 통과가 사실상 1차 시험입니다.</a:t>
            </a:r>
          </a:p>
          <a:p>
            <a:r>
              <a:t>▶ 전환: 자, 이제 본론입니다. 전형별로 완전히 분해해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30초 | PART 3 도입]</a:t>
            </a:r>
          </a:p>
          <a:p>
            <a:r>
              <a:t>파트 쓰리, 전형별 완전 분석입니다.</a:t>
            </a:r>
          </a:p>
          <a:p>
            <a:r>
              <a:t>교과는 재학생 전용으로, 종합은 '최저 아니면 면접'으로, 논술은 최저가 관문으로, 정시는 수능 플러스 알파로 — 네 전형 모두 요구 조건이 새로 쓰였습니다. 우리 아이 기준으로 들어 주십시오. 교과전형부터입니다.</a:t>
            </a:r>
          </a:p>
        </p:txBody>
      </p:sp>
      <p:sp>
        <p:nvSpPr>
          <p:cNvPr id="4" name="Slide Number Placeholder 3"/>
          <p:cNvSpPr>
            <a:spLocks noGrp="1"/>
          </p:cNvSpPr>
          <p:nvPr>
            <p:ph type="sldNum" idx="5" sz="quarter"/>
          </p:nvPr>
        </p:nvSpPr>
        <p:spPr/>
      </p:sp>
    </p:spTree>
  </p:cSld>
  <p:clrMapOvr>
    <a:masterClrMapping/>
  </p:clrMapOvr>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교과 ①]</a:t>
            </a:r>
          </a:p>
          <a:p>
            <a:r>
              <a:t>교과전형의 세 가지 근본 변화입니다.</a:t>
            </a:r>
          </a:p>
          <a:p>
            <a:r>
              <a:t>첫째, 커졌습니다. 주요 15개 대학에서 680명 증가.</a:t>
            </a:r>
          </a:p>
          <a:p>
            <a:r>
              <a:t>둘째가 핵심입니다 — 재학생 전용화. 건국대·동국대 등을 빼면 대부분 졸업예정자만 지원할 수 있습니다. 그동안 교과전형 합격자의 10~30%가 N수생이었는데, 그 경쟁자가 통째로 빠집니다. 준비된 재학생에게는 명백한 기회입니다.</a:t>
            </a:r>
          </a:p>
          <a:p>
            <a:r>
              <a:t>셋째, '내신 100%'가 사라졌습니다. 전 대학이 서류든 출결이든 수능최저든 뭔가를 덧댔습니다.</a:t>
            </a:r>
          </a:p>
          <a:p>
            <a:r>
              <a:t>정리하면 — 내신 등수만 다투던 전형에서, 내신 플러스 알파를 검증하는 전형으로 바뀌었습니다.</a:t>
            </a:r>
          </a:p>
          <a:p>
            <a:r>
              <a:t>▶ 전환: 대학별로 뭘 덧댔는지 표로 보시죠.</a:t>
            </a:r>
          </a:p>
        </p:txBody>
      </p:sp>
      <p:sp>
        <p:nvSpPr>
          <p:cNvPr id="4" name="Slide Number Placeholder 3"/>
          <p:cNvSpPr>
            <a:spLocks noGrp="1"/>
          </p:cNvSpPr>
          <p:nvPr>
            <p:ph type="sldNum" idx="5" sz="quarter"/>
          </p:nvPr>
        </p:nvSpPr>
        <p:spPr/>
      </p:sp>
    </p:spTree>
  </p:cSld>
  <p:clrMapOvr>
    <a:masterClrMapping/>
  </p:clrMapOvr>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교과 ②]</a:t>
            </a:r>
          </a:p>
          <a:p>
            <a:r>
              <a:t>주요 9개 대학입니다. [표를 위에서부터 짚으며] 건국·경희·동국이 학생부 70에 서류 30. 고려대는 교과 80에 서류 20인데 수능최저를 폐지했습니다. 서강대는 교과 90에 출결 10 — 사실상 내신만 보는 유일한 곳인데, 대신 최저가 세 영역 각 3등급입니다. 시립대는 서류가 40%나 되고, 연세대는 1단계에서 5배수를 거른 뒤 서류 20을 반영하면서 최저 2합 4~5를 새로 걸었습니다. 한양대는 교과 60에 종합평가가 40입니다.</a:t>
            </a:r>
          </a:p>
          <a:p>
            <a:r>
              <a:t>보이십니까? 성적만 좋으면 되는 대학이 사실상 없습니다. 서류 — 즉 생기부 정성평가가 20에서 40%씩 들어옵니다.</a:t>
            </a:r>
          </a:p>
          <a:p>
            <a:r>
              <a:t>학부모님들이 자주 물으십니다. "교과전형은 내신만 보는 거 아니에요?" 2028부터 그 문장은 틀린 문장입니다.</a:t>
            </a:r>
          </a:p>
          <a:p>
            <a:r>
              <a:t>▶ 전환: 그 서류가 실제로 당락을 얼마나 바꾸는지, 숫자로 보여 드립니다.</a:t>
            </a:r>
          </a:p>
        </p:txBody>
      </p:sp>
      <p:sp>
        <p:nvSpPr>
          <p:cNvPr id="4" name="Slide Number Placeholder 3"/>
          <p:cNvSpPr>
            <a:spLocks noGrp="1"/>
          </p:cNvSpPr>
          <p:nvPr>
            <p:ph type="sldNum" idx="5" sz="quarter"/>
          </p:nvPr>
        </p:nvSpPr>
        <p:spPr/>
      </p:sp>
    </p:spTree>
  </p:cSld>
  <p:clrMapOvr>
    <a:masterClrMapping/>
  </p:clrMapOvr>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교과 ③]</a:t>
            </a:r>
          </a:p>
          <a:p>
            <a:r>
              <a:t>불합격권이었다가 서류로 뒤집혀 합격한 비율 — 실적 데이터입니다.</a:t>
            </a:r>
          </a:p>
          <a:p>
            <a:r>
              <a:t>성균관대 계열 약 20%, 다섯 명 중 하나. 경희대 13.3%, 일곱 명 중 하나. 그리고 동국대는 90% 이상입니다. 왜냐, 상위 10과목만 반영하니 지원자 내신이 다 비슷해져서, 사실상 서류가 결정하는 구조가 되기 때문입니다.</a:t>
            </a:r>
          </a:p>
          <a:p>
            <a:r>
              <a:t>[아래] 건국대가 공개한 탈락 사유는 더 구체적입니다. 수학교육과 지원자 — 미적분 '등급'은 맞췄는데 원점수가 하위권. 사범대 지원자 — 3년간 교육 관련 활동 전무. 공대 지원자 — 물리Ⅱ 미이수.</a:t>
            </a:r>
          </a:p>
          <a:p>
            <a:r>
              <a:t>등급 뒤의 원점수, 전공과의 연결, 과목 선택 — 교과전형조차 생기부를 '읽습니다'.</a:t>
            </a:r>
          </a:p>
          <a:p>
            <a:r>
              <a:t>▶ 전환: 다음 무기, 수능최저입니다.</a:t>
            </a:r>
          </a:p>
        </p:txBody>
      </p:sp>
      <p:sp>
        <p:nvSpPr>
          <p:cNvPr id="4" name="Slide Number Placeholder 3"/>
          <p:cNvSpPr>
            <a:spLocks noGrp="1"/>
          </p:cNvSpPr>
          <p:nvPr>
            <p:ph type="sldNum" idx="5" sz="quarter"/>
          </p:nvPr>
        </p:nvSpPr>
        <p:spPr/>
      </p:sp>
    </p:spTree>
  </p:cSld>
  <p:clrMapOvr>
    <a:masterClrMapping/>
  </p:clrMapOvr>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교과 ④]</a:t>
            </a:r>
          </a:p>
          <a:p>
            <a:r>
              <a:t>수능최저 지형이 재편됩니다. [네 칸을 차례로] 고려대는 폐지 — 그런데 이건 쉬워진 게 아닙니다. 거르는 장치가 없어지면 내신 최상위끼리 그대로 줄을 서니 합격선이 오히려 올라갑니다. 성균관·한양은 완화, 이대와 시립대는 3합 7로 강화, 건국대와 연세대는 신설입니다.</a:t>
            </a:r>
          </a:p>
          <a:p>
            <a:r>
              <a:t>그리고 이 숫자를 보십시오 — 충족률 60~70%. 두 과목 조건에서도 열에 셋은 최저에서 탈락합니다.</a:t>
            </a:r>
          </a:p>
          <a:p>
            <a:r>
              <a:t>관점을 바꾸면, 최저는 부담이 아니라 무기입니다. 내신이 비슷한 경쟁자의 3~40%가 시험장 밖에서 걸러지는 겁니다. 최저를 넘긴 학생에게 실질 경쟁률은 절반이 됩니다. 수시형 학생일수록 수능을 놓으면 안 되는 이유가 이겁니다.</a:t>
            </a:r>
          </a:p>
          <a:p>
            <a:r>
              <a:t>▶ 전환: 내신 계산법 자체도 대학마다 다릅니다.</a:t>
            </a:r>
          </a:p>
        </p:txBody>
      </p:sp>
      <p:sp>
        <p:nvSpPr>
          <p:cNvPr id="4" name="Slide Number Placeholder 3"/>
          <p:cNvSpPr>
            <a:spLocks noGrp="1"/>
          </p:cNvSpPr>
          <p:nvPr>
            <p:ph type="sldNum" idx="5" sz="quarter"/>
          </p:nvPr>
        </p:nvSpPr>
        <p:spPr/>
      </p:sp>
    </p:spTree>
  </p:cSld>
  <p:clrMapOvr>
    <a:masterClrMapping/>
  </p:clrMapOvr>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교과 ⑤]</a:t>
            </a:r>
          </a:p>
          <a:p>
            <a:r>
              <a:t>[표 위쪽] 반영 범위부터 다릅니다. 동국대는 상위 10과목만 — 심지어 1학년 공통과목은 아예 안 봅니다. 건국대는 상위 20과목, 경희대는 계열 과목만, 연세·서강·시립은 전 과목.</a:t>
            </a:r>
          </a:p>
          <a:p>
            <a:r>
              <a:t>[아래쪽] 진로선택 우대도 제각각입니다. 경희대는 등급과 성취도 중 좋은 걸로, 동국대는 매트릭스로 2등급 A도 만점, 숙명여대는 성취도를 70%나 반영합니다.</a:t>
            </a:r>
          </a:p>
          <a:p>
            <a:r>
              <a:t>주의하실 점 — 상위 10과목만 반영하면 지원자 대부분이 1점대 초반으로 수렴합니다. "우리 애 환산 등급 좋은데?"는 착시입니다. 다들 좋거든요. 그 자리에서 승부는 다시 서류로 갑니다.</a:t>
            </a:r>
          </a:p>
          <a:p>
            <a:r>
              <a:t>같은 성적표로도 대학별 환산 점수는 완전히 다릅니다. 유리한 대학 찾기가 교과전형 전략의 절반입니다.</a:t>
            </a:r>
          </a:p>
          <a:p>
            <a:r>
              <a:t>▶ 전환: 교과전형, 한 장으로 정리합니다.</a:t>
            </a:r>
          </a:p>
        </p:txBody>
      </p:sp>
      <p:sp>
        <p:nvSpPr>
          <p:cNvPr id="4" name="Slide Number Placeholder 3"/>
          <p:cNvSpPr>
            <a:spLocks noGrp="1"/>
          </p:cNvSpPr>
          <p:nvPr>
            <p:ph type="sldNum" idx="5" sz="quarter"/>
          </p:nvPr>
        </p:nvSpPr>
        <p:spPr/>
      </p:sp>
    </p:spTree>
  </p:cSld>
  <p:clrMapOvr>
    <a:masterClrMapping/>
  </p:clrMapOvr>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교과 ⑥]</a:t>
            </a:r>
          </a:p>
          <a:p>
            <a:r>
              <a:t>교과전형 체크리스트 다섯입니다. 원점수, 과목 선택, 세특, 수능최저, 그리고 미인정 출결 제로. 이 다섯이 전부 관리 대상입니다.</a:t>
            </a:r>
          </a:p>
          <a:p>
            <a:r>
              <a:t>합격선 전망은 5등급제 기준 1.1에서 1.4 구간으로 분석됩니다. 최저가 폐지된 고려대는 최상위로 수렴할 거고요.</a:t>
            </a:r>
          </a:p>
          <a:p>
            <a:r>
              <a:t>그래도 이 말씀은 드리고 싶습니다. 모집은 늘었고, N수생은 차단됐고, 제도 첫해라 다들 혼란스럽습니다. 입시에서 혼란은 준비된 사람에게 기회입니다. 2028 교과전형에서는 '의외의 합격'이 나옵니다 — 단, 서류까지 준비된 학생에게만입니다.</a:t>
            </a:r>
          </a:p>
          <a:p>
            <a:r>
              <a:t>▶ 전환: 이제 학생부종합입니다. 판이 더 큽니다.</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30초 | PART 1 도입]</a:t>
            </a:r>
          </a:p>
          <a:p>
            <a:r>
              <a:t>파트 원, 제도의 이해입니다.</a:t>
            </a:r>
          </a:p>
          <a:p>
            <a:r>
              <a:t>핵심은 이 세 줄입니다. 내신은 9등급에서 5등급으로, 수능은 선택과목이 폐지되고, 생기부는 대학에 제공되는 정보가 오히려 늘어납니다. 셋이 '동시에' 바뀌는 건 대입 역사상 처음입니다. 하나씩 뜯어보겠습니다.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종합 ①]</a:t>
            </a:r>
          </a:p>
          <a:p>
            <a:r>
              <a:t>종합전형은 판이 커지고 갈래가 늘었습니다.</a:t>
            </a:r>
          </a:p>
          <a:p>
            <a:r>
              <a:t>가장 큰 뉴스는 서울대입니다. 지역균형을 511명에서 728명으로, 217명이나 늘렸고 고교별 추천도 2명에서 3명으로 확대했습니다. 서울대가 보내는 신호는 명확합니다 — "수시로 와라." 그리고 이 전형, 합격자의 96%가 일반고입니다. 일반고 내신 최상위의 가치가 확 올라간다는 뜻입니다. 일반전형도 1,585명으로 늘었습니다.</a:t>
            </a:r>
          </a:p>
          <a:p>
            <a:r>
              <a:t>연세대는 전형을 통합하면서 수능최저 없는 '탐구인재형'을 신설했고, 경희대는 반대로 최저 있는 서류형을 새로 만들었습니다. 한양대는 면접형을 100명 넘게 늘렸고요.</a:t>
            </a:r>
          </a:p>
          <a:p>
            <a:r>
              <a:t>전형 이름이 늘어난 만큼, 이름이 아니라 '요구 조건'으로 봐야 합니다. 그 지도를 다음 장에 그렸습니다.</a:t>
            </a:r>
          </a:p>
          <a:p>
            <a:r>
              <a:t>▶ 전환: 2028 종합전형의 새 문법입니다.</a:t>
            </a:r>
          </a:p>
        </p:txBody>
      </p:sp>
      <p:sp>
        <p:nvSpPr>
          <p:cNvPr id="4" name="Slide Number Placeholder 3"/>
          <p:cNvSpPr>
            <a:spLocks noGrp="1"/>
          </p:cNvSpPr>
          <p:nvPr>
            <p:ph type="sldNum" idx="5" sz="quarter"/>
          </p:nvPr>
        </p:nvSpPr>
        <p:spPr/>
      </p:sp>
    </p:spTree>
  </p:cSld>
  <p:clrMapOvr>
    <a:masterClrMapping/>
  </p:clrMapOvr>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종합 ②]</a:t>
            </a:r>
          </a:p>
          <a:p>
            <a:r>
              <a:t>[사분면을 가리키며] 가로축이 면접, 세로축이 수능최저입니다. 2028 종합전형의 새 문법은 이 한 문장입니다 — "수능이 싫으면 면접, 면접이 싫으면 수능."</a:t>
            </a:r>
          </a:p>
          <a:p>
            <a:r>
              <a:t>[왼쪽 위] 고려대 학업우수는 둘 다 요구합니다. 4합 9에 면접까지. 대신 일반고가 강한 전형입니다. [오른쪽 위] 면접 없이 서류 100인 곳들은 최저가 있습니다. 경희 서류형, 이대 서류형, 한양 학업형 3합 7. [왼쪽 아래] 서울대·연세대처럼 최저가 없으면 면접이 있습니다. [오른쪽 아래] 둘 다 없는 전형요? 고려대 계열적합 같은 곳인데 — 조건이 없는 만큼 서류 완성도 경쟁이 극심하고, 특목·자사고가 강세입니다.</a:t>
            </a:r>
          </a:p>
          <a:p>
            <a:r>
              <a:t>'아무것도 요구하지 않는 전형'은 사라지고 있습니다. 우리 아이가 낼 수 있는 조건이 수능인지 면접인지부터 정하는 것 — 그게 종합전형 설계의 출발점입니다.</a:t>
            </a:r>
          </a:p>
          <a:p>
            <a:r>
              <a:t>그리고 한 번 더 — 정시로 더 높이 갈 수 있는 학생은 하향 수시를 조심하십시오. 붙으면 못 갑니다.</a:t>
            </a:r>
          </a:p>
          <a:p>
            <a:r>
              <a:t>▶ 전환: '누가 어디에 강한가'를 데이터로 확인합니다.</a:t>
            </a:r>
          </a:p>
        </p:txBody>
      </p:sp>
      <p:sp>
        <p:nvSpPr>
          <p:cNvPr id="4" name="Slide Number Placeholder 3"/>
          <p:cNvSpPr>
            <a:spLocks noGrp="1"/>
          </p:cNvSpPr>
          <p:nvPr>
            <p:ph type="sldNum" idx="5" sz="quarter"/>
          </p:nvPr>
        </p:nvSpPr>
        <p:spPr/>
      </p:sp>
    </p:spTree>
  </p:cSld>
  <p:clrMapOvr>
    <a:masterClrMapping/>
  </p:clrMapOvr>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종합 ③]</a:t>
            </a:r>
          </a:p>
          <a:p>
            <a:r>
              <a:t>합격자 출신 고교 데이터입니다. [카드를 하나씩] 서울대 지역균형, 일반고 96%. 서울대 일반전형, 일반고 30% — 나머지는 특목·자사입니다. 고려대 계열적합, 최저가 없는 그 전형은 인문의 70%가 외고·국제고, 자연의 70%가 과고·영재고입니다. 반면 중앙대 융합형은 일반고가 83%입니다.</a:t>
            </a:r>
          </a:p>
          <a:p>
            <a:r>
              <a:t>같은 대학인데 문이 완전히 다르죠.</a:t>
            </a:r>
          </a:p>
          <a:p>
            <a:r>
              <a:t>그래서 결론입니다. 일반고 학생의 정공법은 수능최저가 있는 서류형·추천형입니다. 내신을 확보한 일반고 학생에게 최저는 특목고 경쟁자를 걸러 주는 무기가 됩니다. 반대로 "최저 없는 전형이 편해 보인다"고 그쪽만 쓰면, 가장 센 경쟁자들과 정면승부하게 됩니다.</a:t>
            </a:r>
          </a:p>
          <a:p>
            <a:r>
              <a:t>전형은 이름이 아니라 '누구를 위해 설계됐는가'로 골라야 합니다.</a:t>
            </a:r>
          </a:p>
          <a:p>
            <a:r>
              <a:t>▶ 전환: 그럼 대학은 서류에서 뭘 보느냐.</a:t>
            </a:r>
          </a:p>
        </p:txBody>
      </p:sp>
      <p:sp>
        <p:nvSpPr>
          <p:cNvPr id="4" name="Slide Number Placeholder 3"/>
          <p:cNvSpPr>
            <a:spLocks noGrp="1"/>
          </p:cNvSpPr>
          <p:nvPr>
            <p:ph type="sldNum" idx="5" sz="quarter"/>
          </p:nvPr>
        </p:nvSpPr>
        <p:spPr/>
      </p:sp>
    </p:spTree>
  </p:cSld>
  <p:clrMapOvr>
    <a:masterClrMapping/>
  </p:clrMapOvr>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종합 ④]</a:t>
            </a:r>
          </a:p>
          <a:p>
            <a:r>
              <a:t>대학 공통 평가 체계, 세 기둥입니다.</a:t>
            </a:r>
          </a:p>
          <a:p>
            <a:r>
              <a:t>학업역량 — 성취도만이 아니라 학기별 '추이', 수업 태도, 그리고 탐구의 구체적 성과. 진로역량 — 전공 관련 과목을 선택해 이수했는가, 진로선택 과목 성취는 어떤가, 관심 분야를 탐색한 경험이 있는가. 공동체역량 — 협업과 성실성입니다.</a:t>
            </a:r>
          </a:p>
          <a:p>
            <a:r>
              <a:t>키워드는 '추이'와 '과정'입니다. 1학년 성적이 아쉬워도 상승 곡선과 탐구의 깊이로 평가받을 수 있습니다. 거꾸로 성적만 좋고 기록이 비어 있으면 '검증 불가'로 밀립니다.</a:t>
            </a:r>
          </a:p>
          <a:p>
            <a:r>
              <a:t>대학이 읽는 것은 점수가 아니라 3년의 궤적입니다. 그리고 궤적은 — 설계할 수 있습니다.</a:t>
            </a:r>
          </a:p>
          <a:p>
            <a:r>
              <a:t>▶ 전환: 그 설계의 첫 단추가 과목 선택입니다.</a:t>
            </a:r>
          </a:p>
        </p:txBody>
      </p:sp>
      <p:sp>
        <p:nvSpPr>
          <p:cNvPr id="4" name="Slide Number Placeholder 3"/>
          <p:cNvSpPr>
            <a:spLocks noGrp="1"/>
          </p:cNvSpPr>
          <p:nvPr>
            <p:ph type="sldNum" idx="5" sz="quarter"/>
          </p:nvPr>
        </p:nvSpPr>
        <p:spPr/>
      </p:sp>
    </p:spTree>
  </p:cSld>
  <p:clrMapOvr>
    <a:masterClrMapping/>
  </p:clrMapOvr>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종합 ⑤]</a:t>
            </a:r>
          </a:p>
          <a:p>
            <a:r>
              <a:t>과목 선택이 왜 '자격'이냐 — 간호학과 하나로 보여 드립니다.</a:t>
            </a:r>
          </a:p>
          <a:p>
            <a:r>
              <a:t>[표] 같은 간호학과인데 경희대는 대수·미적분Ⅰ·확률과통계에 생명과학 계열 세 과목이 핵심이고, 중앙대는 미적분Ⅱ를 요구하고, 고려대는 미적분Ⅱ에 지정 과학 4과목 중 2개 이상입니다. 대학마다 다릅니다.</a:t>
            </a:r>
          </a:p>
          <a:p>
            <a:r>
              <a:t>공대는 더합니다. 고려대 전기전자는 '역학과 에너지', '전자기와 양자' 같은 물리 계열 미이수면 사실상 지원이 배제됩니다.</a:t>
            </a:r>
          </a:p>
          <a:p>
            <a:r>
              <a:t>그런데 이 선택과목, 언제 정합니까? 고1 겨울입니다. 고1 겨울의 결정이 고3의 지원 가능 대학 리스트를 만듭니다. 진로 진단 없이, 친구 따라 과목을 고르면 안 되는 이유가 이것입니다.</a:t>
            </a:r>
          </a:p>
          <a:p>
            <a:r>
              <a:t>▶ 전환: 두 번째 단추, 세특입니다.</a:t>
            </a:r>
          </a:p>
        </p:txBody>
      </p:sp>
      <p:sp>
        <p:nvSpPr>
          <p:cNvPr id="4" name="Slide Number Placeholder 3"/>
          <p:cNvSpPr>
            <a:spLocks noGrp="1"/>
          </p:cNvSpPr>
          <p:nvPr>
            <p:ph type="sldNum" idx="5" sz="quarter"/>
          </p:nvPr>
        </p:nvSpPr>
        <p:spPr/>
      </p:sp>
    </p:spTree>
  </p:cSld>
  <p:clrMapOvr>
    <a:masterClrMapping/>
  </p:clrMapOvr>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종합 ⑥]</a:t>
            </a:r>
          </a:p>
          <a:p>
            <a:r>
              <a:t>세특 — 성적 숫자 옆의 '글자'입니다. 두 개를 비교해 보시죠.</a:t>
            </a:r>
          </a:p>
          <a:p>
            <a:r>
              <a:t>[왼쪽] "수업 태도가 성실하고 과제를 충실히 수행함." 나쁜 말은 없죠. 그런데 평가할 재료도 없습니다. [오른쪽] 합격생 세특 — 로그 개념에서 출발해 수능 기출을 변형하고, 컴퓨터 진법 표현까지 확장한 뒤 한계와 대안까지 발표했다. 문제의식, 탐구 과정, 개념 연결, 확장. 이 네 박자가 다 있습니다.</a:t>
            </a:r>
          </a:p>
          <a:p>
            <a:r>
              <a:t>여기서 오해 하나 풀고 갑니다. 세특은 선생님이 씁니다. 하지만 재료는 학생이 만듭니다. 수행평가, 발표, 탐구 보고서, 독서 연계 활동 — 이게 재료입니다.</a:t>
            </a:r>
          </a:p>
          <a:p>
            <a:r>
              <a:t>그리고 세특은 학기가 끝나면 못 고칩니다. 학기 '시작 전'에 과목별로 활동을 설계하는 것 — 그것만이 유일한 방법입니다. 좋은 세특은 우연히 나오지 않습니다.</a:t>
            </a:r>
          </a:p>
          <a:p>
            <a:r>
              <a:t>▶ 전환: 서류의 마지막 관문, 면접입니다.</a:t>
            </a:r>
          </a:p>
        </p:txBody>
      </p:sp>
      <p:sp>
        <p:nvSpPr>
          <p:cNvPr id="4" name="Slide Number Placeholder 3"/>
          <p:cNvSpPr>
            <a:spLocks noGrp="1"/>
          </p:cNvSpPr>
          <p:nvPr>
            <p:ph type="sldNum" idx="5" sz="quarter"/>
          </p:nvPr>
        </p:nvSpPr>
        <p:spPr/>
      </p:sp>
    </p:spTree>
  </p:cSld>
  <p:clrMapOvr>
    <a:masterClrMapping/>
  </p:clrMapOvr>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종합 ⑦]</a:t>
            </a:r>
          </a:p>
          <a:p>
            <a:r>
              <a:t>면접은 세 유형입니다. 대부분은 서류 기반 — 생기부 내용을 확인하고 파고드는 방식이고, 서울대 일반이나 연세대 등은 제시문 기반으로 사고력을 봅니다. 의약학은 상황 판단을 보는 다중미니면접, MMI가 있고요.</a:t>
            </a:r>
          </a:p>
          <a:p>
            <a:r>
              <a:t>실제 기출 하나 읽어 드리겠습니다. "미적분 수업에서 화학 반응열 계산에 적분이 쓰인다고 정리했는데, 그 물리·화학적 의미를 설명해 보세요." — 생기부 한 줄이 그대로 질문이 됩니다.</a:t>
            </a:r>
          </a:p>
          <a:p>
            <a:r>
              <a:t>그래서 만들어 준 스펙은 면접장에서 무너집니다. 본인이 한 활동을 '왜, 어떻게'까지 말할 수 있어야 합니다. 면접 대비의 출발점은 화술 학원이 아니라 자기 생기부입니다. 활동의 주인이 학생이어야 하는 이유입니다.</a:t>
            </a:r>
          </a:p>
          <a:p>
            <a:r>
              <a:t>▶ 전환: 세 번째 전형, 논술로 갑니다.</a:t>
            </a:r>
          </a:p>
        </p:txBody>
      </p:sp>
      <p:sp>
        <p:nvSpPr>
          <p:cNvPr id="4" name="Slide Number Placeholder 3"/>
          <p:cNvSpPr>
            <a:spLocks noGrp="1"/>
          </p:cNvSpPr>
          <p:nvPr>
            <p:ph type="sldNum" idx="5" sz="quarter"/>
          </p:nvPr>
        </p:nvSpPr>
        <p:spPr/>
      </p:sp>
    </p:spTree>
  </p:cSld>
  <p:clrMapOvr>
    <a:masterClrMapping/>
  </p:clrMapOvr>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논술 ①]</a:t>
            </a:r>
          </a:p>
          <a:p>
            <a:r>
              <a:t>논술은 총 12,727명 — 그리고 기회가 '아래로' 넓어졌습니다.</a:t>
            </a:r>
          </a:p>
          <a:p>
            <a:r>
              <a:t>한양대 에리카와 한성대가 신설됐고, 한양대 플러스 57, 연세대 플러스 49, 아주·국민·서경대까지 늘었습니다. 최상위 라인보다 그다음 라인이 크게 열린 겁니다.</a:t>
            </a:r>
          </a:p>
          <a:p>
            <a:r>
              <a:t>누구의 기회냐 — 내신은 2점 중후반에서 3점대인데 모의고사가 되는 학생입니다. 교과·종합으로는 라인이 아쉽고, 정시 세 장만으로는 불안한 유형이요. 이런 학생에게 논술은 수시 여섯 장을 살리는 카드입니다.</a:t>
            </a:r>
          </a:p>
          <a:p>
            <a:r>
              <a:t>단, 조건이 있습니다. 다음 장입니다.</a:t>
            </a:r>
          </a:p>
          <a:p>
            <a:r>
              <a:t>▶ 전환: 논술의 1차 시험은 논술이 아닙니다.</a:t>
            </a:r>
          </a:p>
        </p:txBody>
      </p:sp>
      <p:sp>
        <p:nvSpPr>
          <p:cNvPr id="4" name="Slide Number Placeholder 3"/>
          <p:cNvSpPr>
            <a:spLocks noGrp="1"/>
          </p:cNvSpPr>
          <p:nvPr>
            <p:ph type="sldNum" idx="5" sz="quarter"/>
          </p:nvPr>
        </p:nvSpPr>
        <p:spPr/>
      </p:sp>
    </p:spTree>
  </p:cSld>
  <p:clrMapOvr>
    <a:masterClrMapping/>
  </p:clrMapOvr>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논술 ②]</a:t>
            </a:r>
          </a:p>
          <a:p>
            <a:r>
              <a:t>논술의 1차 시험은 수능입니다.</a:t>
            </a:r>
          </a:p>
          <a:p>
            <a:r>
              <a:t>[표] 최저를 보십시오. 원래 최저가 없던 연세대가 3합 5~6, 그것도 국어·수학 포함으로 신설했습니다. 고려대 4합 8, 시립대 3합 7 신설, 한양·서강 3합 7.</a:t>
            </a:r>
          </a:p>
          <a:p>
            <a:r>
              <a:t>그리고 충족률이 30~60%입니다. 성균관대는 10명 중 3명만 최저를 넘겼습니다. 이 말은 — 경쟁률 100 대 1이 무서워 보여도, 최저 통과 순간 실질 경쟁률은 절반 이하로 떨어진다는 뜻입니다. 논술은 '수능 되는 사람들만의 리그'입니다.</a:t>
            </a:r>
          </a:p>
          <a:p>
            <a:r>
              <a:t>N수생 비중이 40~70%인 전형이고, 교과전형이 재학생 전용이 되면서 N수생이 논술로 더 몰릴 겁니다. 그래도 승부처는 같습니다. 최저 충족 곱하기 기본기.</a:t>
            </a:r>
          </a:p>
          <a:p>
            <a:r>
              <a:t>학생들에게 이렇게 정리해 줍니다 — 수능을 올려놔야 논술 '자격'이 생긴다. 논술에 올인하는 순간 두 마리 토끼를 다 놓친다.</a:t>
            </a:r>
          </a:p>
          <a:p>
            <a:r>
              <a:t>▶ 전환: 유형 변화도 알아 두셔야 합니다.</a:t>
            </a:r>
          </a:p>
        </p:txBody>
      </p:sp>
      <p:sp>
        <p:nvSpPr>
          <p:cNvPr id="4" name="Slide Number Placeholder 3"/>
          <p:cNvSpPr>
            <a:spLocks noGrp="1"/>
          </p:cNvSpPr>
          <p:nvPr>
            <p:ph type="sldNum" idx="5" sz="quarter"/>
          </p:nvPr>
        </p:nvSpPr>
        <p:spPr/>
      </p:sp>
    </p:spTree>
  </p:cSld>
  <p:clrMapOvr>
    <a:masterClrMapping/>
  </p:clrMapOvr>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논술 ③]</a:t>
            </a:r>
          </a:p>
          <a:p>
            <a:r>
              <a:t>논술 유형의 3대 변화입니다.</a:t>
            </a:r>
          </a:p>
          <a:p>
            <a:r>
              <a:t>첫째, 약술형 논술 확대. 수능 공통범위에서 EBS 연계로 짧은 서술형을 내는 방식인데 — 수능 공부가 곧 논술 대비가 됩니다. 별도 부담이 최소라는 뜻입니다. 둘째, 건국대는 국어·사회·수학 통합형을 예고했는데, 유형이 확정되기 전까지 전용 대비는 비효율입니다. 셋째, 연세대 최저 신설의 나비효과 — 수능을 안 보는 과학고·영재고 지원자가 빠져나가면서 일반 수험생의 실질 문이 넓어집니다.</a:t>
            </a:r>
          </a:p>
          <a:p>
            <a:r>
              <a:t>전략 순서만 기억하십시오. 첫째 수능 라인 확정, 둘째 최저 역산, 셋째 유형 훈련. 고2까지는 수능 실력이 곧 논술 준비입니다. 순서가 뒤집히면 실패합니다.</a:t>
            </a:r>
          </a:p>
          <a:p>
            <a:r>
              <a:t>▶ 전환: 마지막 전형, 정시입니다. 가장 크게 오해받는 전형이기도 합니다.</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a:t>
            </a:r>
          </a:p>
          <a:p>
            <a:r>
              <a:t>먼저 안심부터 시켜 드리겠습니다. 이 변화, 갑자기 떨어진 게 아닙니다. 대입은 법으로 4년 전에 예고하게 되어 있습니다.</a:t>
            </a:r>
          </a:p>
          <a:p>
            <a:r>
              <a:t>[표의 STEP을 왼쪽부터 가리키며] 중3 때 정부가 큰 원칙을 확정하고, 고1 8월에 공통 규칙이, 고2 4월에 대학별 시행계획이 나오고, 고3 5월에 최종 요강이 확정됩니다.</a:t>
            </a:r>
          </a:p>
          <a:p>
            <a:r>
              <a:t>지금 고2는 세 번째 단계, 대학별 '이렇게 뽑겠다'가 발표된 상태입니다. 오늘 자료가 바로 그 분석입니다. 고1 학부모님, 올해 8월에 기본사항이, 내년 4월에 시행계획이 나오는데 제도의 큰 틀은 오늘 내용과 같습니다. 중등 학부모님도 같은 체제가 이어지니 오늘 내용이 그대로 유효합니다.</a:t>
            </a:r>
          </a:p>
          <a:p>
            <a:r>
              <a:t>핵심은 이겁니다 — 예고된 변화는 준비할 수 있는 변화입니다. 다만 이 두꺼운 시행계획을 '읽고 해석하는' 일이 필요할 뿐입니다.</a:t>
            </a:r>
          </a:p>
          <a:p>
            <a:r>
              <a:t>▶ 전환: 그럼 일정부터, 뭐가 달라지는지 보시죠.</a:t>
            </a:r>
          </a:p>
        </p:txBody>
      </p:sp>
      <p:sp>
        <p:nvSpPr>
          <p:cNvPr id="4" name="Slide Number Placeholder 3"/>
          <p:cNvSpPr>
            <a:spLocks noGrp="1"/>
          </p:cNvSpPr>
          <p:nvPr>
            <p:ph type="sldNum" idx="5" sz="quarter"/>
          </p:nvPr>
        </p:nvSpPr>
        <p:spPr/>
      </p:sp>
    </p:spTree>
  </p:cSld>
  <p:clrMapOvr>
    <a:masterClrMapping/>
  </p:clrMapOvr>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정시 ①]</a:t>
            </a:r>
          </a:p>
          <a:p>
            <a:r>
              <a:t>"수능만 잘 보면 된다" — 이 문장이 성립하던 자리가 줄고 있습니다.</a:t>
            </a:r>
          </a:p>
          <a:p>
            <a:r>
              <a:t>주요 15개 대학에서 수능 100% 전형이 1만 명에서 6,500명으로, 35% 줄었습니다. 대신 내신·서류·출결이 붙는 '수능 플러스 알파'가 8,500명으로 늘었습니다.</a:t>
            </a:r>
          </a:p>
          <a:p>
            <a:r>
              <a:t>구조를 보십시오. N수생은 학생부 반영이 없는 수능 100%로 몰립니다. 줄어든 6,500석에서 가장 센 경쟁이 벌어지는 거죠. 반대로 플러스 알파 전형은 3학년 2학기까지 학교생활을 지킨 재학생이 구조적으로 유리합니다.</a:t>
            </a:r>
          </a:p>
          <a:p>
            <a:r>
              <a:t>정시를 준비하는 학생일수록 학교를 버리면 안 되는, 처음 보는 구조입니다.</a:t>
            </a:r>
          </a:p>
          <a:p>
            <a:r>
              <a:t>▶ 전환: 대학별로 확인하시죠.</a:t>
            </a:r>
          </a:p>
        </p:txBody>
      </p:sp>
      <p:sp>
        <p:nvSpPr>
          <p:cNvPr id="4" name="Slide Number Placeholder 3"/>
          <p:cNvSpPr>
            <a:spLocks noGrp="1"/>
          </p:cNvSpPr>
          <p:nvPr>
            <p:ph type="sldNum" idx="5" sz="quarter"/>
          </p:nvPr>
        </p:nvSpPr>
        <p:spPr/>
      </p:sp>
    </p:spTree>
  </p:cSld>
  <p:clrMapOvr>
    <a:masterClrMapping/>
  </p:clrMapOvr>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 | 정시 ②]</a:t>
            </a:r>
          </a:p>
          <a:p>
            <a:r>
              <a:t>[표] 정시 전형방법 한눈에 보기입니다. 수능 100%가 오히려 소수파인 게 보이실 겁니다.</a:t>
            </a:r>
          </a:p>
          <a:p>
            <a:r>
              <a:t>고려대는 일반은 수능 100인데 교과우수는 내신 20%를 정량으로 섞고 재학생만 받습니다. 연세대는 내신 정성 10%, 한양대 10%, 중앙대는 아예 수능 67에 서류 33짜리 전형이 있고, 시립·동국도 20%씩 학생부를 봅니다. 성균관대는 과목 조합별 환산식이 여러 개라 성적표가 나오기 전엔 유불리를 알 수 없을 정도입니다.</a:t>
            </a:r>
          </a:p>
          <a:p>
            <a:r>
              <a:t>그래서 정시야말로 '감'으로 쓰면 안 됩니다. 수능 성적표가 나온 뒤, 대학별 환산 점수를 전부 돌려 보고 세 장을 배치해야 합니다. 이 시뮬레이션이 저희가 고3 12월에 하는 일입니다.</a:t>
            </a:r>
          </a:p>
          <a:p>
            <a:r>
              <a:t>▶ 전환: 그중 서울대는 따로 한 장을 쓸 가치가 있습니다.</a:t>
            </a:r>
          </a:p>
        </p:txBody>
      </p:sp>
      <p:sp>
        <p:nvSpPr>
          <p:cNvPr id="4" name="Slide Number Placeholder 3"/>
          <p:cNvSpPr>
            <a:spLocks noGrp="1"/>
          </p:cNvSpPr>
          <p:nvPr>
            <p:ph type="sldNum" idx="5" sz="quarter"/>
          </p:nvPr>
        </p:nvSpPr>
        <p:spPr/>
      </p:sp>
    </p:spTree>
  </p:cSld>
  <p:clrMapOvr>
    <a:masterClrMapping/>
  </p:clrMapOvr>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서울대 정시]</a:t>
            </a:r>
          </a:p>
          <a:p>
            <a:r>
              <a:t>서울대 정시는 게임의 규칙 자체가 다릅니다.</a:t>
            </a:r>
          </a:p>
          <a:p>
            <a:r>
              <a:t>1단계 — 수능 100%로 3배수를 뽑는데, 표준점수가 아니라 전 영역 '등급 합'입니다. 국어, 수학, 영어, 한국사, 통합사회, 통합과학 전부요. 영어 2등급? 한국사 3등급? 그 순간 1단계에서 밀립니다. 어느 한 과목도 버릴 수 없습니다.</a:t>
            </a:r>
          </a:p>
          <a:p>
            <a:r>
              <a:t>2단계 — 백분위 60에 교과평가 40. 이 교과평가에 과목 선택, 세특, 출결, 심지어 담임 선생님의 행동특성 기록까지 들어갑니다. 그 파괴력이 — 교과평가 1점 차이가 국어·수학 백분위 5점, 사회 17점, 과학 10점에 해당합니다. 수능 반 문제, 한 문제로 못 뒤집는 차이를 학교생활이 만듭니다.</a:t>
            </a:r>
          </a:p>
          <a:p>
            <a:r>
              <a:t>수능 만점권도 학교생활이 무너져 있으면 2단계에서 뒤집히도록 설계된 전형입니다. 그리고 서울대가 만든 기준은 곧 시장의 기준이 됩니다. '정시형 학생'이라는 말이 사라지는 이유입니다.</a:t>
            </a:r>
          </a:p>
          <a:p>
            <a:r>
              <a:t>▶ 전환: 정시의 나머지 변수들, 한 장으로 정리합니다.</a:t>
            </a:r>
          </a:p>
        </p:txBody>
      </p:sp>
      <p:sp>
        <p:nvSpPr>
          <p:cNvPr id="4" name="Slide Number Placeholder 3"/>
          <p:cNvSpPr>
            <a:spLocks noGrp="1"/>
          </p:cNvSpPr>
          <p:nvPr>
            <p:ph type="sldNum" idx="5" sz="quarter"/>
          </p:nvPr>
        </p:nvSpPr>
        <p:spPr/>
      </p:sp>
    </p:spTree>
  </p:cSld>
  <p:clrMapOvr>
    <a:masterClrMapping/>
  </p:clrMapOvr>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정시 ③]</a:t>
            </a:r>
          </a:p>
          <a:p>
            <a:r>
              <a:t>정시 마지막 세 가지입니다.</a:t>
            </a:r>
          </a:p>
          <a:p>
            <a:r>
              <a:t>첫째, 재학생 전용 정시가 생겼습니다. 고려대 교과우수, 서강대 지역균형 — 졸업생과 분리된 트랙입니다. 학교생활을 지킨 재학생에 대한 보상 구간이죠.</a:t>
            </a:r>
          </a:p>
          <a:p>
            <a:r>
              <a:t>둘째, 그래도 N수는 현실입니다. 수능을 치는 졸업생이 15~16만 명 규모고, 특히 9월 모평 이후에 모평에 없던 수만 명이 실전에 유입됩니다. 재학생이 한 번도 만나 본 적 없는 경쟁자입니다. 모평 성적에 거품이 낄 수 있다는 걸 감안하고 라인을 잡아야 합니다.</a:t>
            </a:r>
          </a:p>
          <a:p>
            <a:r>
              <a:t>셋째, 복병 — 통합사회·통합과학입니다. 재학생도 N수생도 대비가 소홀해서 등급 컷이 출렁일 겁니다. 수능최저와 서울대 등급 합의 승부처가 여기서 날 수 있습니다.</a:t>
            </a:r>
          </a:p>
          <a:p>
            <a:r>
              <a:t>정시 준비의 정의가 바뀌었습니다. 수능 실력, 플러스 3학년 2학기까지의 학교생활. 둘 다입니다.</a:t>
            </a:r>
          </a:p>
          <a:p>
            <a:r>
              <a:t>▶ 전환: 자, 분석은 끝났습니다. 이제 "그래서 뭘 해야 하나"입니다.</a:t>
            </a:r>
          </a:p>
        </p:txBody>
      </p:sp>
      <p:sp>
        <p:nvSpPr>
          <p:cNvPr id="4" name="Slide Number Placeholder 3"/>
          <p:cNvSpPr>
            <a:spLocks noGrp="1"/>
          </p:cNvSpPr>
          <p:nvPr>
            <p:ph type="sldNum" idx="5" sz="quarter"/>
          </p:nvPr>
        </p:nvSpPr>
        <p:spPr/>
      </p:sp>
    </p:spTree>
  </p:cSld>
  <p:clrMapOvr>
    <a:masterClrMapping/>
  </p:clrMapOvr>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20초 | PART 4 도입]</a:t>
            </a:r>
          </a:p>
          <a:p>
            <a:r>
              <a:t>파트 포, 학년별 실행 전략입니다.</a:t>
            </a:r>
          </a:p>
          <a:p>
            <a:r>
              <a:t>여기까지가 '제도와 대학'의 이야기였다면, 지금부터는 '우리 아이'의 이야기입니다. 짧고 실전적으로 가겠습니다.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오늘 전체의 결론을 다섯 개로 압축했습니다.</a:t>
            </a:r>
          </a:p>
          <a:p>
            <a:r>
              <a:t>하나, 원점수 — 분할점수가 어떻게 되든 원점수가 높으면 모든 계산에서 이깁니다. 둘, 과목 선택 — 지원 '자격'을 만드는 일, 고1 겨울에 결정됩니다. 셋, 세특 — 교과·종합은 물론 서울대 정시까지 침투합니다. 넷, 수능 — 수시의 최저이자 정시의 본진. 다섯, 출결과 태도 — 미인정 한 번이 대학을 바꿉니다.</a:t>
            </a:r>
          </a:p>
          <a:p>
            <a:r>
              <a:t>중요한 건 이 다섯이 '순서'가 아니라 '동시'라는 점입니다. 교과전형은 다섯 개 전부를, 종합은 두·셋·다섯을, 논술·정시도 넷·다섯을 요구합니다. 하나를 버리는 순간 쓸 수 있는 전형의 수가 줄어듭니다.</a:t>
            </a:r>
          </a:p>
          <a:p>
            <a:r>
              <a:t>▶ 전환: 그럼 우리 아이는 지금 어디에 있는가 — 좌표를 찍어 봅시다.</a:t>
            </a:r>
          </a:p>
        </p:txBody>
      </p:sp>
      <p:sp>
        <p:nvSpPr>
          <p:cNvPr id="4" name="Slide Number Placeholder 3"/>
          <p:cNvSpPr>
            <a:spLocks noGrp="1"/>
          </p:cNvSpPr>
          <p:nvPr>
            <p:ph type="sldNum" idx="5" sz="quarter"/>
          </p:nvPr>
        </p:nvSpPr>
        <p:spPr/>
      </p:sp>
    </p:spTree>
  </p:cSld>
  <p:clrMapOvr>
    <a:masterClrMapping/>
  </p:clrMapOvr>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a:t>
            </a:r>
          </a:p>
          <a:p>
            <a:r>
              <a:t>내신과 모의고사, 두 성적표를 겹치면 네 가지 유형이 나옵니다.</a:t>
            </a:r>
          </a:p>
          <a:p>
            <a:r>
              <a:t>[왼쪽 위] 둘 다 강하면 — 모든 전형이 열립니다. 상향 중심으로 설계하면 되고, 논술은 필요 없습니다. [오른쪽 위] 내신은 강한데 수능이 약하면 — 교과·종합이 본진입니다. 미션은 단 하나, 수능최저 확보. 최저만 넘기면 내신의 가치가 극대화됩니다. [왼쪽 아래] 내신은 약한데 수능이 강하면 — 교과는 과감히 버리고, 세특의 결을 갖춰 종합 상향에, 논술과 정시를 병행합니다. [오른쪽 아래] 둘 다 아쉬우면 — 다음 학기 원점수 반등이 최우선입니다. '추이'는 종합전형에서 평가받으니까요.</a:t>
            </a:r>
          </a:p>
          <a:p>
            <a:r>
              <a:t>그리고 가장 위험한 유형은 따로 있습니다. 어중간한데 여섯 장을 전부 상향으로 쓰는 경우 — 안정 카드 없이 가면 재수가 기본값이 됩니다. 위치 판정은 감이 아니라 데이터로 해야 하고, 학기마다 다시 찍어야 합니다.</a:t>
            </a:r>
          </a:p>
          <a:p>
            <a:r>
              <a:t>▶ 전환: 학년별 시간표로 정리해 드립니다.</a:t>
            </a:r>
          </a:p>
        </p:txBody>
      </p:sp>
      <p:sp>
        <p:nvSpPr>
          <p:cNvPr id="4" name="Slide Number Placeholder 3"/>
          <p:cNvSpPr>
            <a:spLocks noGrp="1"/>
          </p:cNvSpPr>
          <p:nvPr>
            <p:ph type="sldNum" idx="5" sz="quarter"/>
          </p:nvPr>
        </p:nvSpPr>
        <p:spPr/>
      </p:sp>
    </p:spTree>
  </p:cSld>
  <p:clrMapOvr>
    <a:masterClrMapping/>
  </p:clrMapOvr>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a:t>
            </a:r>
          </a:p>
          <a:p>
            <a:r>
              <a:t>학년별 로드맵입니다.</a:t>
            </a:r>
          </a:p>
          <a:p>
            <a:r>
              <a:t>[고1] 전 과목을 같이 듣는 유일한 시기라 내신 방어의 최적기입니다. 원점수 관리, 그리고 통합사회·통합과학 기초 — 이게 그대로 수능 탐구입니다. 첫 성적표가 나오면 아까 그 매트릭스에 좌표를 찍고, 겨울에 진로 진단을 바탕으로 선택과목을 설계합니다. 이 겨울이 3년 중 가장 중요한 결정의 시간입니다.</a:t>
            </a:r>
          </a:p>
          <a:p>
            <a:r>
              <a:t>[고2] 선택과목의 성취와 이수 위계를 관리하면서 학기마다 세특 재료를 쌓습니다. 그리고 2학년 2학기 — 수능 범위의 70%가 이때 끝납니다. "수시 끝났으니 버린다"는 학생이 속출하는데, 이 학기를 완주한 학생과 아닌 학생의 수능이 갈립니다.</a:t>
            </a:r>
          </a:p>
          <a:p>
            <a:r>
              <a:t>[고3] 3월과 5월 모평으로 라인 가설을 세우고, 8월 모평 성적표로 수시 여섯 장을 확정합니다. 최저는 끝까지, 그리고 3학년 2학기 내신·출결도 정시에 반영되니 마지막까지 유지합니다.</a:t>
            </a:r>
          </a:p>
          <a:p>
            <a:r>
              <a:t>학년마다 되돌릴 수 없는 결정이 하나씩 있습니다. 고1은 과목 선택, 고2는 세특, 고3은 원서입니다.</a:t>
            </a:r>
          </a:p>
          <a:p>
            <a:r>
              <a:t>▶ 전환: 예비 고1 학부모님들을 위한 한 장입니다.</a:t>
            </a:r>
          </a:p>
        </p:txBody>
      </p:sp>
      <p:sp>
        <p:nvSpPr>
          <p:cNvPr id="4" name="Slide Number Placeholder 3"/>
          <p:cNvSpPr>
            <a:spLocks noGrp="1"/>
          </p:cNvSpPr>
          <p:nvPr>
            <p:ph type="sldNum" idx="5" sz="quarter"/>
          </p:nvPr>
        </p:nvSpPr>
        <p:spPr/>
      </p:sp>
    </p:spTree>
  </p:cSld>
  <p:clrMapOvr>
    <a:masterClrMapping/>
  </p:clrMapOvr>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고교 선택의 새 계산법, 세 가지입니다.</a:t>
            </a:r>
          </a:p>
          <a:p>
            <a:r>
              <a:t>첫째, 교과·종합이 커진 시대엔 '내신을 확보할 수 있는 학교'의 가치가 올라갑니다. 서울대 지역균형 추천 3명의 수혜도 일반고 최상위에게 갑니다. 둘째, 특목·자사의 강점은 분명합니다 — 최저 없는 서류·면접형 루트. 단, 5등급제에서도 내신 하위권은 각오해야 합니다. 셋째, 판단 기준은 학교가 아니라 아이입니다. 경쟁 내성, 학습 스타일, 통학, 그리고 그 학교가 어떤 선택과목을 개설해 주는지까지 보십시오.</a:t>
            </a:r>
          </a:p>
          <a:p>
            <a:r>
              <a:t>중학교 때 만들어 둘 것은 화려한 스펙이 아닙니다. 수학·국어의 기초 체력, 독서 습관, 진로 탐색 경험 — 이 셋이 고1 과목 선택의 재료가 됩니다.</a:t>
            </a:r>
          </a:p>
          <a:p>
            <a:r>
              <a:t>정답은 학교 간판이 아니라 아이에게 있습니다.</a:t>
            </a:r>
          </a:p>
          <a:p>
            <a:r>
              <a:t>▶ 전환: 자, 여기까지 들으시면서 한 가지 생각이 드셨을 겁니다. "이걸 다 어떻게 챙기지?" — 마지막 파트가 그 답입니다.</a:t>
            </a:r>
          </a:p>
        </p:txBody>
      </p:sp>
      <p:sp>
        <p:nvSpPr>
          <p:cNvPr id="4" name="Slide Number Placeholder 3"/>
          <p:cNvSpPr>
            <a:spLocks noGrp="1"/>
          </p:cNvSpPr>
          <p:nvPr>
            <p:ph type="sldNum" idx="5" sz="quarter"/>
          </p:nvPr>
        </p:nvSpPr>
        <p:spPr/>
      </p:sp>
    </p:spTree>
  </p:cSld>
  <p:clrMapOvr>
    <a:masterClrMapping/>
  </p:clrMapOvr>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30초 | PART 5 도입]</a:t>
            </a:r>
          </a:p>
          <a:p>
            <a:r>
              <a:t>파트 파이브. 오늘 들으신 모든 변수 — 분할점수, 과목 선택, 세특, 최저, 전형 매칭 — 이걸 가정에서 전부 챙기는 건 사실상 불가능합니다.</a:t>
            </a:r>
          </a:p>
          <a:p>
            <a:r>
              <a:t>저희 ［학원명］은 이것을 감이 아니라 데이터로, 이벤트가 아니라 사이클로 관리합니다. 그 시스템을 보여 드리겠습니다.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a:t>
            </a:r>
          </a:p>
          <a:p>
            <a:r>
              <a:t>일정 변화 네 가지입니다.</a:t>
            </a:r>
          </a:p>
          <a:p>
            <a:r>
              <a:t>첫째, 9월 모의평가가 8월로 당겨집니다. 왜 중요하냐면, 지금 고3까지는 성적표도 못 받은 채 가채점만 들고 수시 원서를 썼습니다. 이제는 성적표를 확인하고 지원합니다. 훨씬 합리적이죠.</a:t>
            </a:r>
          </a:p>
          <a:p>
            <a:r>
              <a:t>둘째, 그래서 수시 접수가 9월 20일로 2주 밀립니다. 셋째, 전형 기간이 97일에서 88일로 줄어서, 대학별 논술·면접 날짜가 겹칠 가능성이 커집니다. 여섯 장을 아무렇게나 쓰면 시험 날짜가 충돌할 수 있다는 뜻입니다.</a:t>
            </a:r>
          </a:p>
          <a:p>
            <a:r>
              <a:t>넷째가 제일 무섭습니다. 수시 결과를 다 보고 정시 원서를 쓸 때까지, 고민할 시간이 3~6일밖에 없습니다.</a:t>
            </a:r>
          </a:p>
          <a:p>
            <a:r>
              <a:t>그래서 결론은 하나입니다. 원서 전략은 현장에서 세우는 게 아니라, 미리 시뮬레이션해 두는 겁니다.</a:t>
            </a:r>
          </a:p>
          <a:p>
            <a:r>
              <a:t>▶ 전환: 전체 캘린더로 한번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a:t>
            </a:r>
          </a:p>
          <a:p>
            <a:r>
              <a:t>[왼쪽] 오늘 설명회에서 '해야 한다'고 확인된 것만 추려도 일곱 가지입니다. 분할점수 공문 확인·보관, 대학별 권장과목 대조와 과목 설계, 학기마다 세특 재료 만들기, 대학별 내신 환산, 수능최저 시뮬레이션, 매트릭스 위치 재판정, 그리고 원서 아홉 장의 조합 전략.</a:t>
            </a:r>
          </a:p>
          <a:p>
            <a:r>
              <a:t>이걸 부모님이 직장 다니시면서, 아이가 내신 공부하면서 다 챙길 수 있을까요?</a:t>
            </a:r>
          </a:p>
          <a:p>
            <a:r>
              <a:t>[오른쪽] 저희의 방식은 세 축입니다. 첫째, 검사와 성적 데이터에 기반한 진단 — 감으로 판단하지 않습니다. 둘째, 학기 단위로 반복되는 전담 관리 사이클 — 필요할 때만 하는 이벤트성 상담이 아닙니다. 셋째, 진단 결과가 실제 수업과 과제에 반영되는 구조 — 분석 따로 수업 따로가 아닙니다.</a:t>
            </a:r>
          </a:p>
          <a:p>
            <a:r>
              <a:t>관리의 차이가 생기부의 차이, 생기부의 차이가 합격의 차이입니다.</a:t>
            </a:r>
          </a:p>
          <a:p>
            <a:r>
              <a:t>▶ 전환: 그 사이클의 여섯 단계입니다.</a:t>
            </a:r>
          </a:p>
        </p:txBody>
      </p:sp>
      <p:sp>
        <p:nvSpPr>
          <p:cNvPr id="4" name="Slide Number Placeholder 3"/>
          <p:cNvSpPr>
            <a:spLocks noGrp="1"/>
          </p:cNvSpPr>
          <p:nvPr>
            <p:ph type="sldNum" idx="5" sz="quarter"/>
          </p:nvPr>
        </p:nvSpPr>
        <p:spPr/>
      </p:sp>
    </p:spTree>
  </p:cSld>
  <p:clrMapOvr>
    <a:masterClrMapping/>
  </p:clrMapOvr>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a:t>
            </a:r>
          </a:p>
          <a:p>
            <a:r>
              <a:t>저희 관리 사이클은 여섯 단계이고, 각 단계마다 전용 진단·설계 프로그램이 붙습니다.</a:t>
            </a:r>
          </a:p>
          <a:p>
            <a:r>
              <a:t>[카드를 순서대로] 1단계 학습심리 진단 — '마인드뷰'로 학습 습관과 동기를 검사합니다. 2단계 진로 설계 — '파인드림'으로 흥미·적성 기반 계열을 잡습니다. 3단계 수행평가·세특 설계 — '수행비서'로 교과별 탐구 주제를 만듭니다. 4단계 독서·탐구 연계 — '유투북'으로 진로 맞춤 독서를 활동으로 연결합니다. 5단계 내신 정밀 분석 — '내신체인저'로 대학별 환산과 유불리를 진단합니다. 6단계 생기부 로드맵 — '에스로드'와 '에버컨'으로 생기부를 진단하고 희망 대학과 매칭합니다.</a:t>
            </a:r>
          </a:p>
          <a:p>
            <a:r>
              <a:t>이 여섯 개가 한 학기 사이클로 돌고, 결과는 학기마다 리포트로 학부모님께 공유됩니다.</a:t>
            </a:r>
          </a:p>
          <a:p>
            <a:r>
              <a:t>▶ 전환: 단계별로 조금 더 자세히 보겠습니다. 먼저 진단.</a:t>
            </a:r>
          </a:p>
        </p:txBody>
      </p:sp>
      <p:sp>
        <p:nvSpPr>
          <p:cNvPr id="4" name="Slide Number Placeholder 3"/>
          <p:cNvSpPr>
            <a:spLocks noGrp="1"/>
          </p:cNvSpPr>
          <p:nvPr>
            <p:ph type="sldNum" idx="5" sz="quarter"/>
          </p:nvPr>
        </p:nvSpPr>
        <p:spPr/>
      </p:sp>
    </p:spTree>
  </p:cSld>
  <p:clrMapOvr>
    <a:masterClrMapping/>
  </p:clrMapOvr>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STEP 1-2]</a:t>
            </a:r>
          </a:p>
          <a:p>
            <a:r>
              <a:t>모든 설계는 진단에서 시작합니다.</a:t>
            </a:r>
          </a:p>
          <a:p>
            <a:r>
              <a:t>[왼쪽] 마인드뷰는 학습심리 진단입니다. 학습 습관, 집중력, 동기, 심리 상태를 검사로 확인합니다. "왜 앉아 있는 시간은 긴데 성적이 안 오르는가" — 그 원인을 데이터로 찾고, 학생별 코칭 방향을 잡아 상담 리포트로 드립니다.</a:t>
            </a:r>
          </a:p>
          <a:p>
            <a:r>
              <a:t>[오른쪽] 파인드림은 진로 적성 진단입니다. 흥미 유형, 다중지능, 성격 검사를 바탕으로 계열과 학과 후보군을 도출합니다.</a:t>
            </a:r>
          </a:p>
          <a:p>
            <a:r>
              <a:t>왜 이게 먼저냐면 — 아까 보셨죠, 고1 겨울의 과목 선택이 지원 자격을 만듭니다. 그 과목 선택과 세특의 방향이 전부 이 진단 결과 위에서 설계되기 때문입니다. 진단 없이 시작하면 3년 내내 '남의 계획'을 사는 겁니다. 진단이 있는 관리와 없는 관리는 3년 뒤 생기부의 일관성에서 차이가 납니다.</a:t>
            </a:r>
          </a:p>
          <a:p>
            <a:r>
              <a:t>▶ 전환: 진단이 끝나면 실행입니다.</a:t>
            </a:r>
          </a:p>
        </p:txBody>
      </p:sp>
      <p:sp>
        <p:nvSpPr>
          <p:cNvPr id="4" name="Slide Number Placeholder 3"/>
          <p:cNvSpPr>
            <a:spLocks noGrp="1"/>
          </p:cNvSpPr>
          <p:nvPr>
            <p:ph type="sldNum" idx="5" sz="quarter"/>
          </p:nvPr>
        </p:nvSpPr>
        <p:spPr/>
      </p:sp>
    </p:spTree>
  </p:cSld>
  <p:clrMapOvr>
    <a:masterClrMapping/>
  </p:clrMapOvr>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STEP 3-4]</a:t>
            </a:r>
          </a:p>
          <a:p>
            <a:r>
              <a:t>실행 단계 — 세특의 '재료'를 학기마다 만드는 과정입니다.</a:t>
            </a:r>
          </a:p>
          <a:p>
            <a:r>
              <a:t>[왼쪽] 수행비서는 수행평가와 세특을 설계합니다. 교과별 수행평가 주제를 아이의 진로와 교육과정에 맞춰 잡고, 탐구 보고서와 발표 자료 구성까지 단계별로 지원합니다. 아까 합격 세특 보셨죠? 그런 기록은 학기 중의 활동에서만 나옵니다. 저희는 그 활동을 '계획적으로' 만듭니다.</a:t>
            </a:r>
          </a:p>
          <a:p>
            <a:r>
              <a:t>[오른쪽] 유투북은 독서·토론 수업입니다. 수준과 진로에 맞는 책을 고르고, 토론을 거쳐 교과 연계 탐구로 확장합니다. 기억하십시오 — 독서 '목록'은 이제 대학에 안 갑니다. 독서가 세특 안의 '활동'으로 남아야 성적표가 됩니다. 저희가 그렇게 설계합니다.</a:t>
            </a:r>
          </a:p>
          <a:p>
            <a:r>
              <a:t>이 재료들이 교과전형 서류 20~40%, 종합전형 3대 역량, 서울대 정시 교과평가 — 오늘 보신 모든 '서류'의 원천이 됩니다.</a:t>
            </a:r>
          </a:p>
          <a:p>
            <a:r>
              <a:t>▶ 전환: 만들었으면, 점검해야죠.</a:t>
            </a:r>
          </a:p>
        </p:txBody>
      </p:sp>
      <p:sp>
        <p:nvSpPr>
          <p:cNvPr id="4" name="Slide Number Placeholder 3"/>
          <p:cNvSpPr>
            <a:spLocks noGrp="1"/>
          </p:cNvSpPr>
          <p:nvPr>
            <p:ph type="sldNum" idx="5" sz="quarter"/>
          </p:nvPr>
        </p:nvSpPr>
        <p:spPr/>
      </p:sp>
    </p:spTree>
  </p:cSld>
  <p:clrMapOvr>
    <a:masterClrMapping/>
  </p:clrMapOvr>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STEP 5-6]</a:t>
            </a:r>
          </a:p>
          <a:p>
            <a:r>
              <a:t>점검 단계 — 데이터로 위치를 확인하고 경로를 수정합니다.</a:t>
            </a:r>
          </a:p>
          <a:p>
            <a:r>
              <a:t>[왼쪽] 내신체인저는 성적표를 넣으면 5등급제 내신을 대학별 반영 방식 — 상위 과목 반영, 성취도 우대까지 — 그대로 환산합니다. 아까 보셨죠? 같은 성적표도 대학마다 다르게 읽는다는 것. 그 계산을 저희가 다 돌려서 유리한 대학과 부족한 과목을 찾아냅니다.</a:t>
            </a:r>
          </a:p>
          <a:p>
            <a:r>
              <a:t>[오른쪽] 에스로드와 에버컨은 생기부를 정밀 진단합니다. 강점, 공백, 일관성을 리포트로 뽑고, 희망 대학 전형과 매칭해 다음 학기 로드맵을 제시합니다. 학년말에는 합격 진단으로 다음 학년 전략을 확정합니다.</a:t>
            </a:r>
          </a:p>
          <a:p>
            <a:r>
              <a:t>그리고 이 모든 결과는 학기 1~2회 문서 리포트로 학부모님께 갑니다. '학원이 뭘 하고 있는지'가 투명하게 보이는 관리 — 그게 저희 원칙입니다.</a:t>
            </a:r>
          </a:p>
          <a:p>
            <a:r>
              <a:t>▶ 전환: 1년 일정으로 보면 이렇게 돌아갑니다.</a:t>
            </a:r>
          </a:p>
        </p:txBody>
      </p:sp>
      <p:sp>
        <p:nvSpPr>
          <p:cNvPr id="4" name="Slide Number Placeholder 3"/>
          <p:cNvSpPr>
            <a:spLocks noGrp="1"/>
          </p:cNvSpPr>
          <p:nvPr>
            <p:ph type="sldNum" idx="5" sz="quarter"/>
          </p:nvPr>
        </p:nvSpPr>
        <p:spPr/>
      </p:sp>
    </p:spTree>
  </p:cSld>
  <p:clrMapOvr>
    <a:masterClrMapping/>
  </p:clrMapOvr>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70초]</a:t>
            </a:r>
          </a:p>
          <a:p>
            <a:r>
              <a:t>연간 캘린더입니다. [카드를 왼쪽부터] 3월 신학기에 심리·진로 진단과 목표 설정. 4~5월 중간고사 대비와 함께 수행평가 주제 설계. 6~7월 기말 대비와 세특 재료 마감 점검 — 학기 끝나면 못 고치니까요. 여름방학에 내신 환산 분석과 로드맵 리포트, 과목 선택 상담. 9~11월 2학기 수행·탐구 축적. 겨울방학에 학년말 정밀 진단과 합격 진단, 새 학년 전략까지.</a:t>
            </a:r>
          </a:p>
          <a:p>
            <a:r>
              <a:t>고3은 여기에 별도 트랙이 돕니다. 3·5·6·8월 모평 분석, 8월 성적표 기반 수시 여섯 장 시뮬레이션, 수능 후 가채점 판단, 정시 세 장 정밀 배치까지 — 아까 보신 그 '3주의 판단'을 저희가 함께합니다.</a:t>
            </a:r>
          </a:p>
          <a:p>
            <a:r>
              <a:t>입시는 이벤트가 아니라 사이클입니다. 시기마다 해야 할 일이 정해져 있고, 저희는 그 일정대로 움직입니다.</a:t>
            </a:r>
          </a:p>
          <a:p>
            <a:r>
              <a:t>▶ 전환: 마무리하겠습니다.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60초 | 마무리]</a:t>
            </a:r>
          </a:p>
          <a:p>
            <a:r>
              <a:t>오늘 두 가지만 기억해 주십시오.</a:t>
            </a:r>
          </a:p>
          <a:p>
            <a:r>
              <a:t>첫째, 2028 대입은 내신·수능·생기부 어느 하나도 버릴 수 없는 '동시 관리'의 입시입니다. 둘째, 그 관리는 감이 아니라 데이터로, 이벤트가 아니라 사이클로 해야 합니다.</a:t>
            </a:r>
          </a:p>
          <a:p>
            <a:r>
              <a:t>입시가 변하면, 관리도 변해야 합니다. 변화된 입시에 최적화된 관리를 저희 ［학원명］이 시작합니다.</a:t>
            </a:r>
          </a:p>
          <a:p>
            <a:r>
              <a:t>나가시는 길에 개별 상담 예약을 받고 있습니다. 오늘 보신 진단 리포트가 어떻게 나오는지, 우리 아이 성적표로 직접 보여 드리겠습니다. 전화와 카카오채널로도 언제든 문의 주십시오.</a:t>
            </a:r>
          </a:p>
          <a:p>
            <a:r>
              <a:t>긴 시간 함께해 주셔서 감사합니다. 아이들의 3년, 저희가 끝까지 동행하겠습니다. 감사합니다. [인사]</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60초]</a:t>
            </a:r>
          </a:p>
          <a:p>
            <a:r>
              <a:t>현 고2 기준 실제 날짜입니다. [위 줄을 따라가며] 8월 말 모평 성적, 9월 20일 수시 접수, 11월 18일 수능, 12월 10일 수능 성적 발표, 12월 21일까지 수시 합격자 발표, 연말에 충원까지 끝나면 — [아래 줄] 1월 3일 정시 접수, 가·나·다군 전형이 쭉 이어지고 2월 10일 정시 발표, 추가모집으로 마무리됩니다.</a:t>
            </a:r>
          </a:p>
          <a:p>
            <a:r>
              <a:t>여기서 하나만 짚습니다. 수능 보고 성적 나올 때까지 3주. 이 사이에 가채점만으로 '논술 보러 갈까 말까, 면접 갈까 말까'를 정해야 합니다. 해마다 여기서 승부가 갈립니다. 이 판단을 도와줄 데이터와 조력자가 반드시 필요합니다.</a:t>
            </a:r>
          </a:p>
          <a:p>
            <a:r>
              <a:t>▶ 전환: 이제 대입의 뼈대를 확인하고 내신으로 들어가겠습니다.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60초]</a:t>
            </a:r>
          </a:p>
          <a:p>
            <a:r>
              <a:t>구조는 단순합니다. 수시 여섯 장, 정시 세 장. 총 아홉 장의 카드입니다.</a:t>
            </a:r>
          </a:p>
          <a:p>
            <a:r>
              <a:t>단, 철칙이 하나 있습니다. 수시에 한 곳이라도 최종 합격하면 — 추가합격 포함입니다 — 정시는 지원 자체가 불가능합니다. 흔히 말하는 '수시 납치'가 여기서 나옵니다. 붙어도 안 갈 대학은 쓰면 안 되는 이유입니다.</a:t>
            </a:r>
          </a:p>
          <a:p>
            <a:r>
              <a:t>[오른쪽 표] 전형은 네 갈래입니다. 내신 중심의 학생부교과가 전국 모집의 45%, 생기부를 종합 평가하는 학생부종합이 24%, 논술이 4% 남짓, 수능 위주 정시가 18%입니다. 절반 가까이가 교과전형이라는 사실, 기억해 두십시오.</a:t>
            </a:r>
          </a:p>
          <a:p>
            <a:r>
              <a:t>3년의 관리는 결국 이 아홉 장의 가치를 만드는 일입니다.</a:t>
            </a:r>
          </a:p>
          <a:p>
            <a:r>
              <a:t>▶ 전환: 그 첫 재료, 내신부터 보겠습니다.</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90초 | 내신 ①]</a:t>
            </a:r>
          </a:p>
          <a:p>
            <a:r>
              <a:t>내신이 9등급에서 5등급이 됩니다. [표] 1등급이 상위 10%까지. 178명 학교라면 18명이 1등급입니다. 기존 9등급제라면 7명이었습니다. 1등급이 2.5배 흔해졌죠.</a:t>
            </a:r>
          </a:p>
          <a:p>
            <a:r>
              <a:t>"그럼 쉬워진 거네요?" — 여기서 착각이 시작됩니다. 대학 입장에서 생각해 보십시오. 18명이 전부 '1'이라는 같은 숫자를 들고 옵니다. 그럼 대학은 뭘 보겠습니까? 1등급 안에서 원점수가 몇 점인지, 성취도가 어떤지, 세특이 어떤지를 파고들 수밖에 없습니다.</a:t>
            </a:r>
          </a:p>
          <a:p>
            <a:r>
              <a:t>등급은 이제 '입장권'입니다. 당락은 등급 뒤의 숫자와 글자가 가릅니다. 이게 오늘 설명회 전체를 관통하는 문장입니다.</a:t>
            </a:r>
          </a:p>
          <a:p>
            <a:r>
              <a:t>참고로 사회·과학의 융합선택 과목은 등급 없이 절대평가라는 예외도 있습니다. 과목 선택 때 다시 말씀드리겠습니다.</a:t>
            </a:r>
          </a:p>
          <a:p>
            <a:r>
              <a:t>▶ 전환: 그 '등급 뒤의 정보'가 성적표에 어떻게 실리는지 보시죠.</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[스크립트 · 약 80초 | 내신 ②]</a:t>
            </a:r>
          </a:p>
          <a:p>
            <a:r>
              <a:t>대학에 가는 성적표 정보가 바뀝니다. [표를 위에서부터] 등급은 5등급으로, 원점수와 과목평균은 그대로 갑니다. 표준편차는 삭제됩니다. 대신 성취도 A부터 E가 전 과목에 붙고, '성취도별 분포비율'이 새로 제공됩니다.</a:t>
            </a:r>
          </a:p>
          <a:p>
            <a:r>
              <a:t>"표준편차가 빠지면 우리 학교 수준이 안 보이는 거 아닌가요?" 아닙니다. 대학은 분포비율과 평균만 있으면 통계적으로 역산해 냅니다. 숫자는 숨겨지지 않습니다.</a:t>
            </a:r>
          </a:p>
          <a:p>
            <a:r>
              <a:t>[오른쪽 카드] 더 중요한 건 이겁니다. 학교가 지필·수행 비중, 수행평가 과제 이름, 그리고 A컷·B컷 점수인 '분할점수'까지 대학에 제출합니다. 대학이 학교의 시험 설계까지 들여다보는 시대입니다.</a:t>
            </a:r>
          </a:p>
          <a:p>
            <a:r>
              <a:t>▶ 전환: 방금 나온 '분할점수', 생소하시죠? 바로 다음 장입니다.</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4.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5.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8.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0.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3.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4.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5.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7.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8.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0.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3.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4.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5.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6.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7.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8.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0.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3.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4.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5.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0" y="2194560"/>
            <a:ext cx="6035040" cy="4206240"/>
          </a:xfrm>
          <a:prstGeom prst="rect">
            <a:avLst/>
          </a:prstGeom>
          <a:noFill/>
        </p:spPr>
        <p:txBody>
          <a:bodyPr wrap="none" anchor="t" lIns="0" rIns="0" tIns="0" bIns="0">
            <a:spAutoFit/>
          </a:bodyPr>
          <a:lstStyle/>
          <a:p>
            <a:pPr algn="l"/>
            <a:r>
              <a:rPr sz="20000" b="1" i="0">
                <a:solidFill>
                  <a:srgbClr val="0A5240"/>
                </a:solidFill>
                <a:latin typeface="Times New Roman"/>
                <a:ea typeface="Times New Roman"/>
                <a:cs typeface="Times New Roman"/>
              </a:rPr>
              <a:t>2028</a:t>
            </a:r>
          </a:p>
        </p:txBody>
      </p:sp>
      <p:sp>
        <p:nvSpPr>
          <p:cNvPr id="4" name="Rounded Rectangle 3"/>
          <p:cNvSpPr/>
          <p:nvPr/>
        </p:nvSpPr>
        <p:spPr>
          <a:xfrm>
            <a:off x="640080" y="502920"/>
            <a:ext cx="777240" cy="777240"/>
          </a:xfrm>
          <a:prstGeom prst="roundRect">
            <a:avLst>
              <a:gd name="adj" fmla="val 18000"/>
            </a:avLst>
          </a:prstGeom>
          <a:noFill/>
          <a:ln w="15240">
            <a:solidFill>
              <a:srgbClr val="FCF4E2"/>
            </a:solidFill>
          </a:ln>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r>
              <a:rPr sz="1000" b="1" i="0">
                <a:solidFill>
                  <a:srgbClr val="FCF4E2"/>
                </a:solidFill>
                <a:latin typeface="맑은 고딕"/>
                <a:ea typeface="맑은 고딕"/>
                <a:cs typeface="맑은 고딕"/>
              </a:rPr>
              <a:t>로고</a:t>
            </a:r>
          </a:p>
        </p:txBody>
      </p:sp>
      <p:sp>
        <p:nvSpPr>
          <p:cNvPr id="5" name="TextBox 4"/>
          <p:cNvSpPr txBox="1"/>
          <p:nvPr/>
        </p:nvSpPr>
        <p:spPr>
          <a:xfrm>
            <a:off x="1600200" y="658368"/>
            <a:ext cx="5486400" cy="457200"/>
          </a:xfrm>
          <a:prstGeom prst="rect">
            <a:avLst/>
          </a:prstGeom>
          <a:noFill/>
        </p:spPr>
        <p:txBody>
          <a:bodyPr wrap="square" anchor="t" lIns="0" rIns="0" tIns="0" bIns="0">
            <a:spAutoFit/>
          </a:bodyPr>
          <a:lstStyle/>
          <a:p>
            <a:pPr algn="l"/>
            <a:r>
              <a:rPr sz="1300" b="1" i="0">
                <a:solidFill>
                  <a:srgbClr val="C6BFA8"/>
                </a:solidFill>
                <a:latin typeface="맑은 고딕"/>
                <a:ea typeface="맑은 고딕"/>
                <a:cs typeface="맑은 고딕"/>
              </a:rPr>
              <a:t>［학원명］ 입시전략연구소</a:t>
            </a:r>
          </a:p>
        </p:txBody>
      </p:sp>
      <p:sp>
        <p:nvSpPr>
          <p:cNvPr id="6" name="TextBox 5"/>
          <p:cNvSpPr txBox="1"/>
          <p:nvPr/>
        </p:nvSpPr>
        <p:spPr>
          <a:xfrm>
            <a:off x="640080" y="1920240"/>
            <a:ext cx="10881360" cy="365760"/>
          </a:xfrm>
          <a:prstGeom prst="rect">
            <a:avLst/>
          </a:prstGeom>
          <a:noFill/>
        </p:spPr>
        <p:txBody>
          <a:bodyPr wrap="square" anchor="t" lIns="0" rIns="0" tIns="0" bIns="0">
            <a:spAutoFit/>
          </a:bodyPr>
          <a:lstStyle/>
          <a:p>
            <a:pPr algn="l"/>
            <a:r>
              <a:rPr sz="1400" b="1" i="0" spc="300">
                <a:solidFill>
                  <a:srgbClr val="B99950"/>
                </a:solidFill>
                <a:latin typeface="맑은 고딕"/>
                <a:ea typeface="맑은 고딕"/>
                <a:cs typeface="맑은 고딕"/>
              </a:rPr>
              <a:t>학부모 초청 입시 설명회</a:t>
            </a:r>
          </a:p>
        </p:txBody>
      </p:sp>
      <p:sp>
        <p:nvSpPr>
          <p:cNvPr id="7" name="TextBox 6"/>
          <p:cNvSpPr txBox="1"/>
          <p:nvPr/>
        </p:nvSpPr>
        <p:spPr>
          <a:xfrm>
            <a:off x="640080" y="2331720"/>
            <a:ext cx="10972800" cy="1828800"/>
          </a:xfrm>
          <a:prstGeom prst="rect">
            <a:avLst/>
          </a:prstGeom>
          <a:noFill/>
        </p:spPr>
        <p:txBody>
          <a:bodyPr wrap="square" anchor="t" lIns="0" rIns="0" tIns="0" bIns="0">
            <a:spAutoFit/>
          </a:bodyPr>
          <a:lstStyle/>
          <a:p>
            <a:pPr algn="l"/>
            <a:r>
              <a:rPr sz="4700" b="1" i="0">
                <a:solidFill>
                  <a:srgbClr val="FCF4E2"/>
                </a:solidFill>
                <a:latin typeface="맑은 고딕"/>
                <a:ea typeface="맑은 고딕"/>
                <a:cs typeface="맑은 고딕"/>
              </a:rPr>
              <a:t>2028 대입, 판이 바뀝니다</a:t>
            </a:r>
          </a:p>
        </p:txBody>
      </p:sp>
      <p:sp>
        <p:nvSpPr>
          <p:cNvPr id="8" name="TextBox 7"/>
          <p:cNvSpPr txBox="1"/>
          <p:nvPr/>
        </p:nvSpPr>
        <p:spPr>
          <a:xfrm>
            <a:off x="640080" y="3429000"/>
            <a:ext cx="9601200" cy="822960"/>
          </a:xfrm>
          <a:prstGeom prst="rect">
            <a:avLst/>
          </a:prstGeom>
          <a:noFill/>
        </p:spPr>
        <p:txBody>
          <a:bodyPr wrap="square" anchor="t" lIns="0" rIns="0" tIns="0" bIns="0">
            <a:spAutoFit/>
          </a:bodyPr>
          <a:lstStyle/>
          <a:p>
            <a:pPr algn="l"/>
            <a:r>
              <a:rPr sz="1500" b="0" i="0">
                <a:solidFill>
                  <a:srgbClr val="C6BFA8"/>
                </a:solidFill>
                <a:latin typeface="맑은 고딕"/>
                <a:ea typeface="맑은 고딕"/>
                <a:cs typeface="맑은 고딕"/>
              </a:rPr>
              <a:t>내신 5등급제 · 통합 수능 · 생기부 — 2022 개정 교육과정 첫 세대를 위한 완전 분석</a:t>
            </a:r>
          </a:p>
        </p:txBody>
      </p:sp>
      <p:sp>
        <p:nvSpPr>
          <p:cNvPr id="9" name="Rectangle 8"/>
          <p:cNvSpPr/>
          <p:nvPr/>
        </p:nvSpPr>
        <p:spPr>
          <a:xfrm>
            <a:off x="640080" y="5120640"/>
            <a:ext cx="4023360" cy="14630"/>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40080" y="5349240"/>
            <a:ext cx="10881360" cy="365760"/>
          </a:xfrm>
          <a:prstGeom prst="rect">
            <a:avLst/>
          </a:prstGeom>
          <a:noFill/>
        </p:spPr>
        <p:txBody>
          <a:bodyPr wrap="square" anchor="t" lIns="0" rIns="0" tIns="0" bIns="0">
            <a:spAutoFit/>
          </a:bodyPr>
          <a:lstStyle/>
          <a:p>
            <a:pPr algn="l"/>
            <a:r>
              <a:rPr sz="1200" b="1" i="0">
                <a:solidFill>
                  <a:srgbClr val="B99950"/>
                </a:solidFill>
                <a:latin typeface="맑은 고딕"/>
                <a:ea typeface="맑은 고딕"/>
                <a:cs typeface="맑은 고딕"/>
              </a:rPr>
              <a:t>일시  </a:t>
            </a:r>
            <a:r>
              <a:rPr sz="1200" b="0" i="0">
                <a:solidFill>
                  <a:srgbClr val="FCF4E2"/>
                </a:solidFill>
                <a:latin typeface="맑은 고딕"/>
                <a:ea typeface="맑은 고딕"/>
                <a:cs typeface="맑은 고딕"/>
              </a:rPr>
              <a:t>［0000. 00. 00. (요일) 00:00］</a:t>
            </a:r>
            <a:r>
              <a:rPr sz="1200" b="1" i="0">
                <a:solidFill>
                  <a:srgbClr val="B99950"/>
                </a:solidFill>
                <a:latin typeface="맑은 고딕"/>
                <a:ea typeface="맑은 고딕"/>
                <a:cs typeface="맑은 고딕"/>
              </a:rPr>
              <a:t>      장소  </a:t>
            </a:r>
            <a:r>
              <a:rPr sz="1200" b="0" i="0">
                <a:solidFill>
                  <a:srgbClr val="FCF4E2"/>
                </a:solidFill>
                <a:latin typeface="맑은 고딕"/>
                <a:ea typeface="맑은 고딕"/>
                <a:cs typeface="맑은 고딕"/>
              </a:rPr>
              <a:t>［학원명 · 강의실］</a:t>
            </a:r>
          </a:p>
        </p:txBody>
      </p:sp>
      <p:sp>
        <p:nvSpPr>
          <p:cNvPr id="11" name="TextBox 10"/>
          <p:cNvSpPr txBox="1"/>
          <p:nvPr/>
        </p:nvSpPr>
        <p:spPr>
          <a:xfrm>
            <a:off x="640080" y="6263640"/>
            <a:ext cx="10881360" cy="274320"/>
          </a:xfrm>
          <a:prstGeom prst="rect">
            <a:avLst/>
          </a:prstGeom>
          <a:noFill/>
        </p:spPr>
        <p:txBody>
          <a:bodyPr wrap="square" anchor="t" lIns="0" rIns="0" tIns="0" bIns="0">
            <a:spAutoFit/>
          </a:bodyPr>
          <a:lstStyle/>
          <a:p>
            <a:pPr algn="l"/>
            <a:r>
              <a:rPr sz="850" b="0" i="0">
                <a:solidFill>
                  <a:srgbClr val="C6BFA8"/>
                </a:solidFill>
                <a:latin typeface="맑은 고딕"/>
                <a:ea typeface="맑은 고딕"/>
                <a:cs typeface="맑은 고딕"/>
              </a:rPr>
              <a:t>본 자료는 2028학년도 대학입학전형시행계획(2026.4. 발표) 및 공개 자료 기준이며, 대학별 최종 모집요강에 따라 변경될 수 있습니다.</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내신 ③</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성취도를 가르는 선 — 분할점수</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A와 B의 경계 점수. 학교마다 방식이 다르다는 것이 핵심입니다.</a:t>
            </a:r>
          </a:p>
        </p:txBody>
      </p:sp>
      <p:sp>
        <p:nvSpPr>
          <p:cNvPr id="6" name="Rounded Rectangle 5"/>
          <p:cNvSpPr/>
          <p:nvPr/>
        </p:nvSpPr>
        <p:spPr>
          <a:xfrm>
            <a:off x="640080" y="1691640"/>
            <a:ext cx="5364327" cy="1645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68680" y="1828800"/>
            <a:ext cx="4907127" cy="320040"/>
          </a:xfrm>
          <a:prstGeom prst="rect">
            <a:avLst/>
          </a:prstGeom>
          <a:noFill/>
        </p:spPr>
        <p:txBody>
          <a:bodyPr wrap="square" anchor="t" lIns="0" rIns="0" tIns="0" bIns="0">
            <a:spAutoFit/>
          </a:bodyPr>
          <a:lstStyle/>
          <a:p>
            <a:pPr algn="l"/>
            <a:r>
              <a:rPr sz="1400" b="1" i="0">
                <a:solidFill>
                  <a:srgbClr val="03392A"/>
                </a:solidFill>
                <a:latin typeface="맑은 고딕"/>
                <a:ea typeface="맑은 고딕"/>
                <a:cs typeface="맑은 고딕"/>
              </a:rPr>
              <a:t>고정분할점수</a:t>
            </a:r>
          </a:p>
        </p:txBody>
      </p:sp>
      <p:sp>
        <p:nvSpPr>
          <p:cNvPr id="8" name="TextBox 7"/>
          <p:cNvSpPr txBox="1"/>
          <p:nvPr/>
        </p:nvSpPr>
        <p:spPr>
          <a:xfrm>
            <a:off x="868680" y="2176272"/>
            <a:ext cx="4907127" cy="365760"/>
          </a:xfrm>
          <a:prstGeom prst="rect">
            <a:avLst/>
          </a:prstGeom>
          <a:noFill/>
        </p:spPr>
        <p:txBody>
          <a:bodyPr wrap="square" anchor="t" lIns="0" rIns="0" tIns="0" bIns="0">
            <a:spAutoFit/>
          </a:bodyPr>
          <a:lstStyle/>
          <a:p>
            <a:pPr algn="l"/>
            <a:r>
              <a:rPr sz="1600" b="1" i="0">
                <a:solidFill>
                  <a:srgbClr val="1A1A1A"/>
                </a:solidFill>
                <a:latin typeface="맑은 고딕"/>
                <a:ea typeface="맑은 고딕"/>
                <a:cs typeface="맑은 고딕"/>
              </a:rPr>
              <a:t>90점 = A (고정)</a:t>
            </a:r>
          </a:p>
        </p:txBody>
      </p:sp>
      <p:sp>
        <p:nvSpPr>
          <p:cNvPr id="9" name="TextBox 8"/>
          <p:cNvSpPr txBox="1"/>
          <p:nvPr/>
        </p:nvSpPr>
        <p:spPr>
          <a:xfrm>
            <a:off x="868680" y="2578608"/>
            <a:ext cx="4907127" cy="68580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원점수와 성취도를 1:1로 고정.
시험이 어렵든 쉽든 기준 불변 → 어려운 시험이면 A가 급감할 수 있음.</a:t>
            </a:r>
          </a:p>
        </p:txBody>
      </p:sp>
      <p:sp>
        <p:nvSpPr>
          <p:cNvPr id="10" name="Rounded Rectangle 9"/>
          <p:cNvSpPr/>
          <p:nvPr/>
        </p:nvSpPr>
        <p:spPr>
          <a:xfrm>
            <a:off x="6187287" y="1691640"/>
            <a:ext cx="5364327" cy="1645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6415887" y="1828800"/>
            <a:ext cx="4907127" cy="320040"/>
          </a:xfrm>
          <a:prstGeom prst="rect">
            <a:avLst/>
          </a:prstGeom>
          <a:noFill/>
        </p:spPr>
        <p:txBody>
          <a:bodyPr wrap="square" anchor="t" lIns="0" rIns="0" tIns="0" bIns="0">
            <a:spAutoFit/>
          </a:bodyPr>
          <a:lstStyle/>
          <a:p>
            <a:pPr algn="l"/>
            <a:r>
              <a:rPr sz="1400" b="1" i="0">
                <a:solidFill>
                  <a:srgbClr val="8A6F2E"/>
                </a:solidFill>
                <a:latin typeface="맑은 고딕"/>
                <a:ea typeface="맑은 고딕"/>
                <a:cs typeface="맑은 고딕"/>
              </a:rPr>
              <a:t>추정분할점수</a:t>
            </a:r>
          </a:p>
        </p:txBody>
      </p:sp>
      <p:sp>
        <p:nvSpPr>
          <p:cNvPr id="12" name="TextBox 11"/>
          <p:cNvSpPr txBox="1"/>
          <p:nvPr/>
        </p:nvSpPr>
        <p:spPr>
          <a:xfrm>
            <a:off x="6415887" y="2176272"/>
            <a:ext cx="4907127" cy="365760"/>
          </a:xfrm>
          <a:prstGeom prst="rect">
            <a:avLst/>
          </a:prstGeom>
          <a:noFill/>
        </p:spPr>
        <p:txBody>
          <a:bodyPr wrap="square" anchor="t" lIns="0" rIns="0" tIns="0" bIns="0">
            <a:spAutoFit/>
          </a:bodyPr>
          <a:lstStyle/>
          <a:p>
            <a:pPr algn="l"/>
            <a:r>
              <a:rPr sz="1600" b="1" i="0">
                <a:solidFill>
                  <a:srgbClr val="1A1A1A"/>
                </a:solidFill>
                <a:latin typeface="맑은 고딕"/>
                <a:ea typeface="맑은 고딕"/>
                <a:cs typeface="맑은 고딕"/>
              </a:rPr>
              <a:t>A컷 86~92점 (변동)</a:t>
            </a:r>
          </a:p>
        </p:txBody>
      </p:sp>
      <p:sp>
        <p:nvSpPr>
          <p:cNvPr id="13" name="TextBox 12"/>
          <p:cNvSpPr txBox="1"/>
          <p:nvPr/>
        </p:nvSpPr>
        <p:spPr>
          <a:xfrm>
            <a:off x="6415887" y="2578608"/>
            <a:ext cx="4907127" cy="68580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출제 후 교사 협의로 문항 난이도를 반영해 A 기준점을 산출.
어려우면 87점도 A, 쉬우면 92점이 A.</a:t>
            </a:r>
          </a:p>
        </p:txBody>
      </p:sp>
      <p:sp>
        <p:nvSpPr>
          <p:cNvPr id="14" name="Rounded Rectangle 13"/>
          <p:cNvSpPr/>
          <p:nvPr/>
        </p:nvSpPr>
        <p:spPr>
          <a:xfrm>
            <a:off x="640080" y="3520440"/>
            <a:ext cx="10911535" cy="73152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914400" y="3520440"/>
            <a:ext cx="10362895" cy="731520"/>
          </a:xfrm>
          <a:prstGeom prst="rect">
            <a:avLst/>
          </a:prstGeom>
          <a:noFill/>
        </p:spPr>
        <p:txBody>
          <a:bodyPr wrap="square" anchor="ctr" lIns="0" rIns="0" tIns="0" bIns="0">
            <a:spAutoFit/>
          </a:bodyPr>
          <a:lstStyle/>
          <a:p>
            <a:pPr algn="l">
              <a:lnSpc>
                <a:spcPct val="130000"/>
              </a:lnSpc>
            </a:pPr>
            <a:r>
              <a:rPr sz="1150" b="1" i="0">
                <a:solidFill>
                  <a:srgbClr val="8A6F2E"/>
                </a:solidFill>
                <a:latin typeface="맑은 고딕"/>
                <a:ea typeface="맑은 고딕"/>
                <a:cs typeface="맑은 고딕"/>
              </a:rPr>
              <a:t>실제 사례(경기 지역)  </a:t>
            </a:r>
            <a:r>
              <a:rPr sz="1150" b="0" i="0">
                <a:solidFill>
                  <a:srgbClr val="3A372F"/>
                </a:solidFill>
                <a:latin typeface="맑은 고딕"/>
                <a:ea typeface="맑은 고딕"/>
                <a:cs typeface="맑은 고딕"/>
              </a:rPr>
              <a:t>ㄱ고교: 주요 6개 교과 추정분할(수학 A컷 86점·과학 89점, 공문 확인) / ㄴ고교: 전 과목 고정분할 — 같은 지역이어도 학교마다 다릅니다.</a:t>
            </a:r>
          </a:p>
        </p:txBody>
      </p:sp>
      <p:sp>
        <p:nvSpPr>
          <p:cNvPr id="16" name="TextBox 15"/>
          <p:cNvSpPr txBox="1"/>
          <p:nvPr/>
        </p:nvSpPr>
        <p:spPr>
          <a:xfrm>
            <a:off x="640080" y="4480560"/>
            <a:ext cx="10911535" cy="32004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우리 학교 방식, 이렇게 확인합니다</a:t>
            </a:r>
          </a:p>
        </p:txBody>
      </p:sp>
      <p:sp>
        <p:nvSpPr>
          <p:cNvPr id="17" name="Oval 16"/>
          <p:cNvSpPr/>
          <p:nvPr/>
        </p:nvSpPr>
        <p:spPr>
          <a:xfrm>
            <a:off x="640080" y="4882896"/>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1</a:t>
            </a:r>
          </a:p>
        </p:txBody>
      </p:sp>
      <p:sp>
        <p:nvSpPr>
          <p:cNvPr id="18" name="TextBox 17"/>
          <p:cNvSpPr txBox="1"/>
          <p:nvPr/>
        </p:nvSpPr>
        <p:spPr>
          <a:xfrm>
            <a:off x="1170431" y="4846320"/>
            <a:ext cx="10381183" cy="658368"/>
          </a:xfrm>
          <a:prstGeom prst="rect">
            <a:avLst/>
          </a:prstGeom>
          <a:noFill/>
        </p:spPr>
        <p:txBody>
          <a:bodyPr wrap="square" anchor="t" lIns="0" rIns="0" tIns="0" bIns="0">
            <a:spAutoFit/>
          </a:bodyPr>
          <a:lstStyle/>
          <a:p>
            <a:pPr algn="l"/>
            <a:r>
              <a:rPr sz="1150" b="1" i="0">
                <a:solidFill>
                  <a:srgbClr val="1A1A1A"/>
                </a:solidFill>
                <a:latin typeface="맑은 고딕"/>
                <a:ea typeface="맑은 고딕"/>
                <a:cs typeface="맑은 고딕"/>
              </a:rPr>
              <a:t>학기 초 '교수학습 및 평가 운영 계획'</a:t>
            </a:r>
          </a:p>
          <a:p>
            <a:pPr algn="l">
              <a:lnSpc>
                <a:spcPct val="115000"/>
              </a:lnSpc>
              <a:spcBef>
                <a:spcPts val="100"/>
              </a:spcBef>
            </a:pPr>
            <a:r>
              <a:rPr sz="1000" b="0" i="0">
                <a:solidFill>
                  <a:srgbClr val="3A372F"/>
                </a:solidFill>
                <a:latin typeface="맑은 고딕"/>
                <a:ea typeface="맑은 고딕"/>
                <a:cs typeface="맑은 고딕"/>
              </a:rPr>
              <a:t>과목별 고정/추정 표기 확인 — 학교 홈페이지·가정통신문 배부</a:t>
            </a:r>
          </a:p>
        </p:txBody>
      </p:sp>
      <p:sp>
        <p:nvSpPr>
          <p:cNvPr id="19" name="Oval 18"/>
          <p:cNvSpPr/>
          <p:nvPr/>
        </p:nvSpPr>
        <p:spPr>
          <a:xfrm>
            <a:off x="640080" y="5394960"/>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2</a:t>
            </a:r>
          </a:p>
        </p:txBody>
      </p:sp>
      <p:sp>
        <p:nvSpPr>
          <p:cNvPr id="20" name="TextBox 19"/>
          <p:cNvSpPr txBox="1"/>
          <p:nvPr/>
        </p:nvSpPr>
        <p:spPr>
          <a:xfrm>
            <a:off x="1170431" y="5358384"/>
            <a:ext cx="10381183" cy="658368"/>
          </a:xfrm>
          <a:prstGeom prst="rect">
            <a:avLst/>
          </a:prstGeom>
          <a:noFill/>
        </p:spPr>
        <p:txBody>
          <a:bodyPr wrap="square" anchor="t" lIns="0" rIns="0" tIns="0" bIns="0">
            <a:spAutoFit/>
          </a:bodyPr>
          <a:lstStyle/>
          <a:p>
            <a:pPr algn="l"/>
            <a:r>
              <a:rPr sz="1150" b="1" i="0">
                <a:solidFill>
                  <a:srgbClr val="1A1A1A"/>
                </a:solidFill>
                <a:latin typeface="맑은 고딕"/>
                <a:ea typeface="맑은 고딕"/>
                <a:cs typeface="맑은 고딕"/>
              </a:rPr>
              <a:t>지필·수행평가 전 공지</a:t>
            </a:r>
          </a:p>
          <a:p>
            <a:pPr algn="l">
              <a:lnSpc>
                <a:spcPct val="115000"/>
              </a:lnSpc>
              <a:spcBef>
                <a:spcPts val="100"/>
              </a:spcBef>
            </a:pPr>
            <a:r>
              <a:rPr sz="1000" b="0" i="0">
                <a:solidFill>
                  <a:srgbClr val="3A372F"/>
                </a:solidFill>
                <a:latin typeface="맑은 고딕"/>
                <a:ea typeface="맑은 고딕"/>
                <a:cs typeface="맑은 고딕"/>
              </a:rPr>
              <a:t>시행 전 가정통신문 또는 홈페이지 공지 의무</a:t>
            </a:r>
          </a:p>
        </p:txBody>
      </p:sp>
      <p:sp>
        <p:nvSpPr>
          <p:cNvPr id="21" name="Oval 20"/>
          <p:cNvSpPr/>
          <p:nvPr/>
        </p:nvSpPr>
        <p:spPr>
          <a:xfrm>
            <a:off x="640080" y="5907024"/>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3</a:t>
            </a:r>
          </a:p>
        </p:txBody>
      </p:sp>
      <p:sp>
        <p:nvSpPr>
          <p:cNvPr id="22" name="TextBox 21"/>
          <p:cNvSpPr txBox="1"/>
          <p:nvPr/>
        </p:nvSpPr>
        <p:spPr>
          <a:xfrm>
            <a:off x="1170431" y="5870448"/>
            <a:ext cx="10381183" cy="658368"/>
          </a:xfrm>
          <a:prstGeom prst="rect">
            <a:avLst/>
          </a:prstGeom>
          <a:noFill/>
        </p:spPr>
        <p:txBody>
          <a:bodyPr wrap="square" anchor="t" lIns="0" rIns="0" tIns="0" bIns="0">
            <a:spAutoFit/>
          </a:bodyPr>
          <a:lstStyle/>
          <a:p>
            <a:pPr algn="l"/>
            <a:r>
              <a:rPr sz="1150" b="1" i="0">
                <a:solidFill>
                  <a:srgbClr val="1A1A1A"/>
                </a:solidFill>
                <a:latin typeface="맑은 고딕"/>
                <a:ea typeface="맑은 고딕"/>
                <a:cs typeface="맑은 고딕"/>
              </a:rPr>
              <a:t>학기 말 확정 분할점수 공문</a:t>
            </a:r>
          </a:p>
          <a:p>
            <a:pPr algn="l">
              <a:lnSpc>
                <a:spcPct val="115000"/>
              </a:lnSpc>
              <a:spcBef>
                <a:spcPts val="100"/>
              </a:spcBef>
            </a:pPr>
            <a:r>
              <a:rPr sz="1000" b="0" i="0">
                <a:solidFill>
                  <a:srgbClr val="3A372F"/>
                </a:solidFill>
                <a:latin typeface="맑은 고딕"/>
                <a:ea typeface="맑은 고딕"/>
                <a:cs typeface="맑은 고딕"/>
              </a:rPr>
              <a:t>A·B·C·D·E 경계 점수 명시 — 반드시 보관하세요</a:t>
            </a:r>
          </a:p>
        </p:txBody>
      </p:sp>
      <p:sp>
        <p:nvSpPr>
          <p:cNvPr id="23" name="TextBox 22"/>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성취평가제·분할점수 운영 절차(학업성적관리규정) 해설.</a:t>
            </a:r>
          </a:p>
        </p:txBody>
      </p:sp>
      <p:sp>
        <p:nvSpPr>
          <p:cNvPr id="24" name="TextBox 23"/>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10</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내신 ④</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성취도 A, 많을수록 좋은 게 아닙니다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대학은 이미 A 비율을 수학적으로 검증합니다.</a:t>
            </a:r>
          </a:p>
        </p:txBody>
      </p:sp>
      <p:sp>
        <p:nvSpPr>
          <p:cNvPr id="6" name="Rounded Rectangle 5"/>
          <p:cNvSpPr/>
          <p:nvPr/>
        </p:nvSpPr>
        <p:spPr>
          <a:xfrm>
            <a:off x="640080" y="1691640"/>
            <a:ext cx="5577840" cy="22860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96112" y="1828800"/>
            <a:ext cx="5120640" cy="2103120"/>
          </a:xfrm>
          <a:prstGeom prst="rect">
            <a:avLst/>
          </a:prstGeom>
          <a:noFill/>
        </p:spPr>
        <p:txBody>
          <a:bodyPr wrap="square" anchor="t" lIns="0" rIns="0" tIns="0" bIns="0">
            <a:spAutoFit/>
          </a:bodyPr>
          <a:lstStyle/>
          <a:p>
            <a:pPr algn="l">
              <a:lnSpc>
                <a:spcPct val="130000"/>
              </a:lnSpc>
            </a:pPr>
            <a:r>
              <a:rPr sz="1250" b="1" i="0">
                <a:solidFill>
                  <a:srgbClr val="1A1A1A"/>
                </a:solidFill>
                <a:latin typeface="맑은 고딕"/>
                <a:ea typeface="맑은 고딕"/>
                <a:cs typeface="맑은 고딕"/>
              </a:rPr>
              <a:t>A 비율↑ </a:t>
            </a:r>
            <a:r>
              <a:rPr sz="1200" b="0" i="0">
                <a:solidFill>
                  <a:srgbClr val="3A372F"/>
                </a:solidFill>
                <a:latin typeface="맑은 고딕"/>
                <a:ea typeface="맑은 고딕"/>
                <a:cs typeface="맑은 고딕"/>
              </a:rPr>
              <a:t>→ 대학이 분포비율·평균으로 기대치를 계산 → 초과분은 '부풀리기 신호'로 해석</a:t>
            </a:r>
          </a:p>
          <a:p>
            <a:pPr algn="l">
              <a:lnSpc>
                <a:spcPct val="130000"/>
              </a:lnSpc>
              <a:spcBef>
                <a:spcPts val="1000"/>
              </a:spcBef>
            </a:pPr>
            <a:r>
              <a:rPr sz="1150" b="1" i="0">
                <a:solidFill>
                  <a:srgbClr val="A63A2B"/>
                </a:solidFill>
                <a:latin typeface="맑은 고딕"/>
                <a:ea typeface="맑은 고딕"/>
                <a:cs typeface="맑은 고딕"/>
              </a:rPr>
              <a:t>연세대(미래) 명문화  </a:t>
            </a:r>
            <a:r>
              <a:rPr sz="1150" b="0" i="0">
                <a:solidFill>
                  <a:srgbClr val="3A372F"/>
                </a:solidFill>
                <a:latin typeface="맑은 고딕"/>
                <a:ea typeface="맑은 고딕"/>
                <a:cs typeface="맑은 고딕"/>
              </a:rPr>
              <a:t>A 비율 40% 초과 과목 → A를 B로 하향 / A+B 70% 초과 → B를 C로 추가 하향</a:t>
            </a:r>
          </a:p>
          <a:p>
            <a:pPr algn="l">
              <a:spcBef>
                <a:spcPts val="800"/>
              </a:spcBef>
            </a:pPr>
            <a:r>
              <a:rPr sz="1150" b="1" i="0">
                <a:solidFill>
                  <a:srgbClr val="A63A2B"/>
                </a:solidFill>
                <a:latin typeface="맑은 고딕"/>
                <a:ea typeface="맑은 고딕"/>
                <a:cs typeface="맑은 고딕"/>
              </a:rPr>
              <a:t>교육부  </a:t>
            </a:r>
            <a:r>
              <a:rPr sz="1150" b="0" i="0">
                <a:solidFill>
                  <a:srgbClr val="3A372F"/>
                </a:solidFill>
                <a:latin typeface="맑은 고딕"/>
                <a:ea typeface="맑은 고딕"/>
                <a:cs typeface="맑은 고딕"/>
              </a:rPr>
              <a:t>A 비율 23.9% 초과 학교 컨설팅 예고</a:t>
            </a:r>
          </a:p>
          <a:p>
            <a:pPr algn="l">
              <a:lnSpc>
                <a:spcPct val="130000"/>
              </a:lnSpc>
              <a:spcBef>
                <a:spcPts val="800"/>
              </a:spcBef>
            </a:pPr>
            <a:r>
              <a:rPr sz="1150" b="1" i="0">
                <a:solidFill>
                  <a:srgbClr val="8A6F2E"/>
                </a:solidFill>
                <a:latin typeface="맑은 고딕"/>
                <a:ea typeface="맑은 고딕"/>
                <a:cs typeface="맑은 고딕"/>
              </a:rPr>
              <a:t>실측  </a:t>
            </a:r>
            <a:r>
              <a:rPr sz="1150" b="0" i="0">
                <a:solidFill>
                  <a:srgbClr val="3A372F"/>
                </a:solidFill>
                <a:latin typeface="맑은 고딕"/>
                <a:ea typeface="맑은 고딕"/>
                <a:cs typeface="맑은 고딕"/>
              </a:rPr>
              <a:t>전국 고1 과목평균 +3.3점 · A 비율 +2.9%p(전년 대비) — 감시가 시작된 이유</a:t>
            </a:r>
          </a:p>
        </p:txBody>
      </p:sp>
      <p:graphicFrame>
        <p:nvGraphicFramePr>
          <p:cNvPr id="8" name="Table 7"/>
          <p:cNvGraphicFramePr>
            <a:graphicFrameLocks noGrp="1"/>
          </p:cNvGraphicFramePr>
          <p:nvPr/>
        </p:nvGraphicFramePr>
        <p:xfrm>
          <a:off x="6537960" y="1691640"/>
          <a:ext cx="4846320" cy="2414016"/>
        </p:xfrm>
        <a:graphic>
          <a:graphicData uri="http://schemas.openxmlformats.org/drawingml/2006/table">
            <a:tbl>
              <a:tblPr>
                <a:tableStyleId>{5C22544A-7EE6-4342-B048-85BDC9FD1C3A}</a:tableStyleId>
              </a:tblPr>
              <a:tblGrid>
                <a:gridCol w="1737360"/>
                <a:gridCol w="3108960"/>
              </a:tblGrid>
              <a:tr h="402336">
                <a:tc>
                  <a:txBody>
                    <a:bodyPr wrap="square"/>
                    <a:lstStyle/>
                    <a:p>
                      <a:pPr algn="ctr">
                        <a:lnSpc>
                          <a:spcPct val="100000"/>
                        </a:lnSpc>
                      </a:pPr>
                      <a:r>
                        <a:rPr sz="1000" b="1" i="0">
                          <a:solidFill>
                            <a:srgbClr val="FCF4E2"/>
                          </a:solidFill>
                          <a:latin typeface="맑은 고딕"/>
                          <a:ea typeface="맑은 고딕"/>
                          <a:cs typeface="맑은 고딕"/>
                        </a:rPr>
                        <a:t>A 비율 구간</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판정</a:t>
                      </a:r>
                    </a:p>
                  </a:txBody>
                  <a:tcPr marL="64008" marR="45720" marT="18288" marB="18288" anchor="ctr">
                    <a:solidFill>
                      <a:srgbClr val="03392A"/>
                    </a:solidFill>
                  </a:tcPr>
                </a:tc>
              </a:tr>
              <a:tr h="402336">
                <a:tc>
                  <a:txBody>
                    <a:bodyPr wrap="square"/>
                    <a:lstStyle/>
                    <a:p>
                      <a:pPr algn="ctr">
                        <a:lnSpc>
                          <a:spcPct val="100000"/>
                        </a:lnSpc>
                      </a:pPr>
                      <a:r>
                        <a:rPr sz="1050" b="0" i="0">
                          <a:solidFill>
                            <a:srgbClr val="1A1A1A"/>
                          </a:solidFill>
                          <a:latin typeface="맑은 고딕"/>
                          <a:ea typeface="맑은 고딕"/>
                          <a:cs typeface="맑은 고딕"/>
                        </a:rPr>
                        <a:t>15 ~ 20%</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교과전형 최적</a:t>
                      </a:r>
                    </a:p>
                  </a:txBody>
                  <a:tcPr marL="64008" marR="45720" marT="18288" marB="18288" anchor="ctr">
                    <a:solidFill>
                      <a:srgbClr val="FFFFFF"/>
                    </a:solidFill>
                  </a:tcPr>
                </a:tc>
              </a:tr>
              <a:tr h="402336">
                <a:tc>
                  <a:txBody>
                    <a:bodyPr wrap="square"/>
                    <a:lstStyle/>
                    <a:p>
                      <a:pPr algn="ctr">
                        <a:lnSpc>
                          <a:spcPct val="100000"/>
                        </a:lnSpc>
                      </a:pPr>
                      <a:r>
                        <a:rPr sz="1050" b="0" i="0">
                          <a:solidFill>
                            <a:srgbClr val="1A1A1A"/>
                          </a:solidFill>
                          <a:latin typeface="맑은 고딕"/>
                          <a:ea typeface="맑은 고딕"/>
                          <a:cs typeface="맑은 고딕"/>
                        </a:rPr>
                        <a:t>20 ~ 25%</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균형</a:t>
                      </a:r>
                    </a:p>
                  </a:txBody>
                  <a:tcPr marL="64008" marR="45720" marT="18288" marB="18288" anchor="ctr">
                    <a:solidFill>
                      <a:srgbClr val="F3EEE1"/>
                    </a:solidFill>
                  </a:tcPr>
                </a:tc>
              </a:tr>
              <a:tr h="402336">
                <a:tc>
                  <a:txBody>
                    <a:bodyPr wrap="square"/>
                    <a:lstStyle/>
                    <a:p>
                      <a:pPr algn="ctr">
                        <a:lnSpc>
                          <a:spcPct val="100000"/>
                        </a:lnSpc>
                      </a:pPr>
                      <a:r>
                        <a:rPr sz="1050" b="0" i="0">
                          <a:solidFill>
                            <a:srgbClr val="1A1A1A"/>
                          </a:solidFill>
                          <a:latin typeface="맑은 고딕"/>
                          <a:ea typeface="맑은 고딕"/>
                          <a:cs typeface="맑은 고딕"/>
                        </a:rPr>
                        <a:t>25 ~ 35%</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진로선택 한정 조건부</a:t>
                      </a:r>
                    </a:p>
                  </a:txBody>
                  <a:tcPr marL="64008" marR="45720" marT="18288" marB="18288" anchor="ctr">
                    <a:solidFill>
                      <a:srgbClr val="FFFFFF"/>
                    </a:solidFill>
                  </a:tcPr>
                </a:tc>
              </a:tr>
              <a:tr h="402336">
                <a:tc>
                  <a:txBody>
                    <a:bodyPr wrap="square"/>
                    <a:lstStyle/>
                    <a:p>
                      <a:pPr algn="ctr">
                        <a:lnSpc>
                          <a:spcPct val="100000"/>
                        </a:lnSpc>
                      </a:pPr>
                      <a:r>
                        <a:rPr sz="1050" b="0" i="0">
                          <a:solidFill>
                            <a:srgbClr val="1A1A1A"/>
                          </a:solidFill>
                          <a:latin typeface="맑은 고딕"/>
                          <a:ea typeface="맑은 고딕"/>
                          <a:cs typeface="맑은 고딕"/>
                        </a:rPr>
                        <a:t>35 ~ 39%</a:t>
                      </a:r>
                    </a:p>
                  </a:txBody>
                  <a:tcPr marL="64008" marR="45720" marT="18288" marB="18288" anchor="ctr">
                    <a:solidFill>
                      <a:srgbClr val="F3EEE1"/>
                    </a:solidFill>
                  </a:tcPr>
                </a:tc>
                <a:tc>
                  <a:txBody>
                    <a:bodyPr wrap="square"/>
                    <a:lstStyle/>
                    <a:p>
                      <a:pPr algn="l">
                        <a:lnSpc>
                          <a:spcPct val="100000"/>
                        </a:lnSpc>
                      </a:pPr>
                      <a:r>
                        <a:rPr sz="1050" b="1" i="0">
                          <a:solidFill>
                            <a:srgbClr val="A63A2B"/>
                          </a:solidFill>
                          <a:latin typeface="맑은 고딕"/>
                          <a:ea typeface="맑은 고딕"/>
                          <a:cs typeface="맑은 고딕"/>
                        </a:rPr>
                        <a:t>주의</a:t>
                      </a:r>
                    </a:p>
                  </a:txBody>
                  <a:tcPr marL="64008" marR="45720" marT="18288" marB="18288" anchor="ctr">
                    <a:solidFill>
                      <a:srgbClr val="F3EEE1"/>
                    </a:solidFill>
                  </a:tcPr>
                </a:tc>
              </a:tr>
              <a:tr h="402336">
                <a:tc>
                  <a:txBody>
                    <a:bodyPr wrap="square"/>
                    <a:lstStyle/>
                    <a:p>
                      <a:pPr algn="ctr">
                        <a:lnSpc>
                          <a:spcPct val="100000"/>
                        </a:lnSpc>
                      </a:pPr>
                      <a:r>
                        <a:rPr sz="1050" b="0" i="0">
                          <a:solidFill>
                            <a:srgbClr val="1A1A1A"/>
                          </a:solidFill>
                          <a:latin typeface="맑은 고딕"/>
                          <a:ea typeface="맑은 고딕"/>
                          <a:cs typeface="맑은 고딕"/>
                        </a:rPr>
                        <a:t>40% ~</a:t>
                      </a:r>
                    </a:p>
                  </a:txBody>
                  <a:tcPr marL="64008" marR="45720" marT="18288" marB="18288" anchor="ctr">
                    <a:solidFill>
                      <a:srgbClr val="FFFFFF"/>
                    </a:solidFill>
                  </a:tcPr>
                </a:tc>
                <a:tc>
                  <a:txBody>
                    <a:bodyPr wrap="square"/>
                    <a:lstStyle/>
                    <a:p>
                      <a:pPr algn="l">
                        <a:lnSpc>
                          <a:spcPct val="100000"/>
                        </a:lnSpc>
                      </a:pPr>
                      <a:r>
                        <a:rPr sz="1050" b="1" i="0">
                          <a:solidFill>
                            <a:srgbClr val="A63A2B"/>
                          </a:solidFill>
                          <a:latin typeface="맑은 고딕"/>
                          <a:ea typeface="맑은 고딕"/>
                          <a:cs typeface="맑은 고딕"/>
                        </a:rPr>
                        <a:t>자동 하향 위험 · 비권장</a:t>
                      </a:r>
                    </a:p>
                  </a:txBody>
                  <a:tcPr marL="64008" marR="45720" marT="18288" marB="18288" anchor="ctr">
                    <a:solidFill>
                      <a:srgbClr val="FFFFFF"/>
                    </a:solidFill>
                  </a:tcPr>
                </a:tc>
              </a:tr>
            </a:tbl>
          </a:graphicData>
        </a:graphic>
      </p:graphicFrame>
      <p:sp>
        <p:nvSpPr>
          <p:cNvPr id="9" name="Rounded Rectangle 8"/>
          <p:cNvSpPr/>
          <p:nvPr/>
        </p:nvSpPr>
        <p:spPr>
          <a:xfrm>
            <a:off x="640080" y="4206240"/>
            <a:ext cx="10911535" cy="137160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4370832"/>
            <a:ext cx="10362895" cy="1097280"/>
          </a:xfrm>
          <a:prstGeom prst="rect">
            <a:avLst/>
          </a:prstGeom>
          <a:noFill/>
        </p:spPr>
        <p:txBody>
          <a:bodyPr wrap="square" anchor="t" lIns="0" rIns="0" tIns="0" bIns="0">
            <a:spAutoFit/>
          </a:bodyPr>
          <a:lstStyle/>
          <a:p>
            <a:pPr algn="l"/>
            <a:r>
              <a:rPr sz="1200" b="1" i="0">
                <a:solidFill>
                  <a:srgbClr val="03392A"/>
                </a:solidFill>
                <a:latin typeface="맑은 고딕"/>
                <a:ea typeface="맑은 고딕"/>
                <a:cs typeface="맑은 고딕"/>
              </a:rPr>
              <a:t>학부모님이 보실 포인트</a:t>
            </a:r>
          </a:p>
          <a:p>
            <a:pPr algn="l">
              <a:lnSpc>
                <a:spcPct val="135000"/>
              </a:lnSpc>
              <a:spcBef>
                <a:spcPts val="500"/>
              </a:spcBef>
            </a:pPr>
            <a:r>
              <a:rPr sz="1150" b="0" i="0">
                <a:solidFill>
                  <a:srgbClr val="3A372F"/>
                </a:solidFill>
                <a:latin typeface="맑은 고딕"/>
                <a:ea typeface="맑은 고딕"/>
                <a:cs typeface="맑은 고딕"/>
              </a:rPr>
              <a:t>우리 학교의 A 비율이 과하게 높다면(양극형 학교) 유리한 게 아니라 검증 대상이 됩니다. 아이의 위치는 'A 여부'가 아니라 원점수와 분포 속 위치로 읽어야 합니다.</a:t>
            </a:r>
          </a:p>
        </p:txBody>
      </p:sp>
      <p:sp>
        <p:nvSpPr>
          <p:cNvPr id="11" name="Rounded Rectangle 10"/>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3" name="TextBox 12"/>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어떤 분할방식이든, 어떤 학교 유형이든 — 결국 원점수가 높은 학생이 모든 계산에서 유리합니다.</a:t>
            </a:r>
          </a:p>
        </p:txBody>
      </p:sp>
      <p:sp>
        <p:nvSpPr>
          <p:cNvPr id="14" name="TextBox 13"/>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성취평가제 해설·대학별 전형 규정, 고교 성취도 통계(2025~2026).</a:t>
            </a:r>
          </a:p>
        </p:txBody>
      </p:sp>
      <p:sp>
        <p:nvSpPr>
          <p:cNvPr id="15" name="TextBox 14"/>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11</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내신 ⑤</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같은 성적표, 대학마다 다르게 읽습니다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성취도(A~E)를 실제 점수로 바꾸는 방식 — 2028 시행계획 기준</a:t>
            </a:r>
          </a:p>
        </p:txBody>
      </p:sp>
      <p:sp>
        <p:nvSpPr>
          <p:cNvPr id="6" name="Rounded Rectangle 5"/>
          <p:cNvSpPr/>
          <p:nvPr/>
        </p:nvSpPr>
        <p:spPr>
          <a:xfrm>
            <a:off x="640080" y="1737360"/>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41247" y="192024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경희대</a:t>
            </a:r>
          </a:p>
        </p:txBody>
      </p:sp>
      <p:sp>
        <p:nvSpPr>
          <p:cNvPr id="8" name="TextBox 7"/>
          <p:cNvSpPr txBox="1"/>
          <p:nvPr/>
        </p:nvSpPr>
        <p:spPr>
          <a:xfrm>
            <a:off x="841247" y="2359152"/>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진로선택: 등급 vs 성취도 중 유리한 값 반영 — 3등급이어도 A면 1등급으로 환산</a:t>
            </a:r>
          </a:p>
        </p:txBody>
      </p:sp>
      <p:sp>
        <p:nvSpPr>
          <p:cNvPr id="9" name="Rounded Rectangle 8"/>
          <p:cNvSpPr/>
          <p:nvPr/>
        </p:nvSpPr>
        <p:spPr>
          <a:xfrm>
            <a:off x="4322978" y="1737360"/>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4524146" y="192024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고려대</a:t>
            </a:r>
          </a:p>
        </p:txBody>
      </p:sp>
      <p:sp>
        <p:nvSpPr>
          <p:cNvPr id="11" name="TextBox 10"/>
          <p:cNvSpPr txBox="1"/>
          <p:nvPr/>
        </p:nvSpPr>
        <p:spPr>
          <a:xfrm>
            <a:off x="4524146" y="2359152"/>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'등급 또는 성취도' 기재 전 과목 반영 — 성취도 A 가산 구조</a:t>
            </a:r>
          </a:p>
        </p:txBody>
      </p:sp>
      <p:sp>
        <p:nvSpPr>
          <p:cNvPr id="12" name="Rounded Rectangle 11"/>
          <p:cNvSpPr/>
          <p:nvPr/>
        </p:nvSpPr>
        <p:spPr>
          <a:xfrm>
            <a:off x="8005876" y="1737360"/>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8207044" y="192024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서강대</a:t>
            </a:r>
          </a:p>
        </p:txBody>
      </p:sp>
      <p:sp>
        <p:nvSpPr>
          <p:cNvPr id="14" name="TextBox 13"/>
          <p:cNvSpPr txBox="1"/>
          <p:nvPr/>
        </p:nvSpPr>
        <p:spPr>
          <a:xfrm>
            <a:off x="8207044" y="2359152"/>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석차등급 80% + 성취도 10% — A는 만점 처리</a:t>
            </a:r>
          </a:p>
        </p:txBody>
      </p:sp>
      <p:sp>
        <p:nvSpPr>
          <p:cNvPr id="15" name="Rounded Rectangle 14"/>
          <p:cNvSpPr/>
          <p:nvPr/>
        </p:nvSpPr>
        <p:spPr>
          <a:xfrm>
            <a:off x="640080" y="3520439"/>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841247" y="370332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중앙대</a:t>
            </a:r>
          </a:p>
        </p:txBody>
      </p:sp>
      <p:sp>
        <p:nvSpPr>
          <p:cNvPr id="17" name="TextBox 16"/>
          <p:cNvSpPr txBox="1"/>
          <p:nvPr/>
        </p:nvSpPr>
        <p:spPr>
          <a:xfrm>
            <a:off x="841247" y="4142231"/>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등급점수 + 성취도점수 합산 — 2~3등급을 성취도로 보완 가능</a:t>
            </a:r>
          </a:p>
        </p:txBody>
      </p:sp>
      <p:sp>
        <p:nvSpPr>
          <p:cNvPr id="18" name="Rounded Rectangle 17"/>
          <p:cNvSpPr/>
          <p:nvPr/>
        </p:nvSpPr>
        <p:spPr>
          <a:xfrm>
            <a:off x="4322978" y="3520439"/>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4524146" y="370332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동국대</a:t>
            </a:r>
          </a:p>
        </p:txBody>
      </p:sp>
      <p:sp>
        <p:nvSpPr>
          <p:cNvPr id="20" name="TextBox 19"/>
          <p:cNvSpPr txBox="1"/>
          <p:nvPr/>
        </p:nvSpPr>
        <p:spPr>
          <a:xfrm>
            <a:off x="4524146" y="4142231"/>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성취도·등급 병기 상위 10과목만 반영 — 2등급이라도 A면 만점 매트릭스</a:t>
            </a:r>
          </a:p>
        </p:txBody>
      </p:sp>
      <p:sp>
        <p:nvSpPr>
          <p:cNvPr id="21" name="Rounded Rectangle 20"/>
          <p:cNvSpPr/>
          <p:nvPr/>
        </p:nvSpPr>
        <p:spPr>
          <a:xfrm>
            <a:off x="8005876" y="3520439"/>
            <a:ext cx="345429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8207044" y="3703320"/>
            <a:ext cx="1143000" cy="329184"/>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서울대</a:t>
            </a:r>
          </a:p>
        </p:txBody>
      </p:sp>
      <p:sp>
        <p:nvSpPr>
          <p:cNvPr id="23" name="TextBox 22"/>
          <p:cNvSpPr txBox="1"/>
          <p:nvPr/>
        </p:nvSpPr>
        <p:spPr>
          <a:xfrm>
            <a:off x="8207044" y="4142231"/>
            <a:ext cx="3051962" cy="91440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수치보다 이수 과목의 깊이·세특 — 교과역량 정성평가</a:t>
            </a:r>
          </a:p>
        </p:txBody>
      </p:sp>
      <p:sp>
        <p:nvSpPr>
          <p:cNvPr id="24" name="Rounded Rectangle 23"/>
          <p:cNvSpPr/>
          <p:nvPr/>
        </p:nvSpPr>
        <p:spPr>
          <a:xfrm>
            <a:off x="640080" y="55778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841247" y="57058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6" name="TextBox 25"/>
          <p:cNvSpPr txBox="1"/>
          <p:nvPr/>
        </p:nvSpPr>
        <p:spPr>
          <a:xfrm>
            <a:off x="1920239" y="55778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대학별 환산이 유·불리를 가릅니다 — '내 내신 구조로 어느 대학이 유리한가'가 관리의 출발점입니다.</a:t>
            </a:r>
          </a:p>
        </p:txBody>
      </p:sp>
      <p:sp>
        <p:nvSpPr>
          <p:cNvPr id="27" name="TextBox 2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및 각 대학 발표(세부 환산식은 확정 요강에서 최종 확인).</a:t>
            </a:r>
          </a:p>
        </p:txBody>
      </p:sp>
      <p:sp>
        <p:nvSpPr>
          <p:cNvPr id="28" name="TextBox 2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12</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수능 ①</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통합 수능 — 전원이 같은 시험을 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선택과목 폐지. '과탐런·사탐런' 같은 조합 전략이 사라집니다.</a:t>
            </a:r>
          </a:p>
        </p:txBody>
      </p:sp>
      <p:graphicFrame>
        <p:nvGraphicFramePr>
          <p:cNvPr id="6" name="Table 5"/>
          <p:cNvGraphicFramePr>
            <a:graphicFrameLocks noGrp="1"/>
          </p:cNvGraphicFramePr>
          <p:nvPr/>
        </p:nvGraphicFramePr>
        <p:xfrm>
          <a:off x="640080" y="1691640"/>
          <a:ext cx="10881360" cy="3008376"/>
        </p:xfrm>
        <a:graphic>
          <a:graphicData uri="http://schemas.openxmlformats.org/drawingml/2006/table">
            <a:tbl>
              <a:tblPr>
                <a:tableStyleId>{5C22544A-7EE6-4342-B048-85BDC9FD1C3A}</a:tableStyleId>
              </a:tblPr>
              <a:tblGrid>
                <a:gridCol w="1188720"/>
                <a:gridCol w="4023360"/>
                <a:gridCol w="1828800"/>
                <a:gridCol w="3840480"/>
              </a:tblGrid>
              <a:tr h="429768">
                <a:tc>
                  <a:txBody>
                    <a:bodyPr wrap="square"/>
                    <a:lstStyle/>
                    <a:p>
                      <a:pPr algn="ctr">
                        <a:lnSpc>
                          <a:spcPct val="100000"/>
                        </a:lnSpc>
                      </a:pPr>
                      <a:r>
                        <a:rPr sz="1000" b="1" i="0">
                          <a:solidFill>
                            <a:srgbClr val="FCF4E2"/>
                          </a:solidFill>
                          <a:latin typeface="맑은 고딕"/>
                          <a:ea typeface="맑은 고딕"/>
                          <a:cs typeface="맑은 고딕"/>
                        </a:rPr>
                        <a:t>영역</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출제 범위</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문항 · 시간</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비고</a:t>
                      </a:r>
                    </a:p>
                  </a:txBody>
                  <a:tcPr marL="64008" marR="45720" marT="18288" marB="18288" anchor="ctr">
                    <a:solidFill>
                      <a:srgbClr val="03392A"/>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국어</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화법과 언어 · 독서와 작문 · 문학</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45문항 · 80분</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공통 응시</a:t>
                      </a:r>
                    </a:p>
                  </a:txBody>
                  <a:tcPr marL="64008" marR="45720" marT="18288" marB="18288" anchor="ctr">
                    <a:solidFill>
                      <a:srgbClr val="FFFFFF"/>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수학</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대수 · 미적분Ⅰ · 확률과 통계</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30문항 · 100분</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선택 폐지 · 단답형 30%</a:t>
                      </a:r>
                    </a:p>
                  </a:txBody>
                  <a:tcPr marL="64008" marR="45720" marT="18288" marB="18288" anchor="ctr">
                    <a:solidFill>
                      <a:srgbClr val="F3EEE1"/>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영어</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영어Ⅰ·Ⅱ</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45문항 · 70분</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절대평가</a:t>
                      </a:r>
                    </a:p>
                  </a:txBody>
                  <a:tcPr marL="64008" marR="45720" marT="18288" marB="18288" anchor="ctr">
                    <a:solidFill>
                      <a:srgbClr val="FFFFFF"/>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한국사</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한국사</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20문항 · 30분</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필수 · 절대평가</a:t>
                      </a:r>
                    </a:p>
                  </a:txBody>
                  <a:tcPr marL="64008" marR="45720" marT="18288" marB="18288" anchor="ctr">
                    <a:solidFill>
                      <a:srgbClr val="F3EEE1"/>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탐구</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통합사회 25문항 + 통합과학 25문항</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각 40분</a:t>
                      </a:r>
                    </a:p>
                  </a:txBody>
                  <a:tcPr marL="64008" marR="45720" marT="18288" marB="18288" anchor="ctr">
                    <a:solidFill>
                      <a:srgbClr val="FFFFFF"/>
                    </a:solidFill>
                  </a:tcPr>
                </a:tc>
                <a:tc>
                  <a:txBody>
                    <a:bodyPr wrap="square"/>
                    <a:lstStyle/>
                    <a:p>
                      <a:pPr algn="l">
                        <a:lnSpc>
                          <a:spcPct val="100000"/>
                        </a:lnSpc>
                      </a:pPr>
                      <a:r>
                        <a:rPr sz="1050" b="1" i="0">
                          <a:solidFill>
                            <a:srgbClr val="1A1A1A"/>
                          </a:solidFill>
                          <a:latin typeface="맑은 고딕"/>
                          <a:ea typeface="맑은 고딕"/>
                          <a:cs typeface="맑은 고딕"/>
                        </a:rPr>
                        <a:t>문·이과 없이 모두 응시(점수 분리)</a:t>
                      </a:r>
                    </a:p>
                  </a:txBody>
                  <a:tcPr marL="64008" marR="45720" marT="18288" marB="18288" anchor="ctr">
                    <a:solidFill>
                      <a:srgbClr val="FFFFFF"/>
                    </a:solidFill>
                  </a:tcPr>
                </a:tc>
              </a:tr>
              <a:tr h="429768">
                <a:tc>
                  <a:txBody>
                    <a:bodyPr wrap="square"/>
                    <a:lstStyle/>
                    <a:p>
                      <a:pPr algn="ctr">
                        <a:lnSpc>
                          <a:spcPct val="100000"/>
                        </a:lnSpc>
                      </a:pPr>
                      <a:r>
                        <a:rPr sz="1050" b="0" i="0">
                          <a:solidFill>
                            <a:srgbClr val="1A1A1A"/>
                          </a:solidFill>
                          <a:latin typeface="맑은 고딕"/>
                          <a:ea typeface="맑은 고딕"/>
                          <a:cs typeface="맑은 고딕"/>
                        </a:rPr>
                        <a:t>제2외/한문</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9과목 중 택1</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20문항 · 30분</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절대평가</a:t>
                      </a:r>
                    </a:p>
                  </a:txBody>
                  <a:tcPr marL="64008" marR="45720" marT="18288" marB="18288" anchor="ctr">
                    <a:solidFill>
                      <a:srgbClr val="F3EEE1"/>
                    </a:solidFill>
                  </a:tcPr>
                </a:tc>
              </a:tr>
            </a:tbl>
          </a:graphicData>
        </a:graphic>
      </p:graphicFrame>
      <p:sp>
        <p:nvSpPr>
          <p:cNvPr id="7" name="Rounded Rectangle 6"/>
          <p:cNvSpPr/>
          <p:nvPr/>
        </p:nvSpPr>
        <p:spPr>
          <a:xfrm>
            <a:off x="640080" y="4892040"/>
            <a:ext cx="10911535" cy="77724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892040"/>
            <a:ext cx="10362895" cy="777240"/>
          </a:xfrm>
          <a:prstGeom prst="rect">
            <a:avLst/>
          </a:prstGeom>
          <a:noFill/>
        </p:spPr>
        <p:txBody>
          <a:bodyPr wrap="square" anchor="ctr" lIns="0" rIns="0" tIns="0" bIns="0">
            <a:spAutoFit/>
          </a:bodyPr>
          <a:lstStyle/>
          <a:p>
            <a:pPr algn="l">
              <a:lnSpc>
                <a:spcPct val="130000"/>
              </a:lnSpc>
            </a:pPr>
            <a:r>
              <a:rPr sz="1200" b="1" i="0">
                <a:solidFill>
                  <a:srgbClr val="A63A2B"/>
                </a:solidFill>
                <a:latin typeface="맑은 고딕"/>
                <a:ea typeface="맑은 고딕"/>
                <a:cs typeface="맑은 고딕"/>
              </a:rPr>
              <a:t>범위 축소의 역설  </a:t>
            </a:r>
            <a:r>
              <a:rPr sz="1150" b="0" i="0">
                <a:solidFill>
                  <a:srgbClr val="3A372F"/>
                </a:solidFill>
                <a:latin typeface="맑은 고딕"/>
                <a:ea typeface="맑은 고딕"/>
                <a:cs typeface="맑은 고딕"/>
              </a:rPr>
              <a:t>미적분Ⅱ·기하·과탐Ⅱ 등 심화 범위가 빠지면서 동점자가 늘어날 수 있습니다 → 한 문제의 무게, 그리고 국어·탐구의 변별력이 커집니다.</a:t>
            </a:r>
          </a:p>
        </p:txBody>
      </p:sp>
      <p:sp>
        <p:nvSpPr>
          <p:cNvPr id="9" name="Rounded Rectangle 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수능 등급은 9등급 그대로 — 내신(5등급)과 수능(9등급)은 서로 다른 체계입니다.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2028학년도 수능 시험 및 점수 체제.</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13</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수능 ②</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수능 점수, 네 가지 얼굴</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원점수는 성적표에 없습니다 — 대학은 표준점수·백분위·등급으로 뽑습니다.</a:t>
            </a:r>
          </a:p>
        </p:txBody>
      </p:sp>
      <p:sp>
        <p:nvSpPr>
          <p:cNvPr id="6" name="Rounded Rectangle 5"/>
          <p:cNvSpPr/>
          <p:nvPr/>
        </p:nvSpPr>
        <p:spPr>
          <a:xfrm>
            <a:off x="640080" y="1783080"/>
            <a:ext cx="2514600" cy="155448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59" y="1938528"/>
            <a:ext cx="2148840" cy="365760"/>
          </a:xfrm>
          <a:prstGeom prst="rect">
            <a:avLst/>
          </a:prstGeom>
          <a:noFill/>
        </p:spPr>
        <p:txBody>
          <a:bodyPr wrap="square" anchor="t" lIns="0" rIns="0" tIns="0" bIns="0">
            <a:spAutoFit/>
          </a:bodyPr>
          <a:lstStyle/>
          <a:p>
            <a:pPr algn="l"/>
            <a:r>
              <a:rPr sz="1500" b="1" i="0">
                <a:solidFill>
                  <a:srgbClr val="6F6A5C"/>
                </a:solidFill>
                <a:latin typeface="맑은 고딕"/>
                <a:ea typeface="맑은 고딕"/>
                <a:cs typeface="맑은 고딕"/>
              </a:rPr>
              <a:t>원점수</a:t>
            </a:r>
          </a:p>
        </p:txBody>
      </p:sp>
      <p:sp>
        <p:nvSpPr>
          <p:cNvPr id="8" name="TextBox 7"/>
          <p:cNvSpPr txBox="1"/>
          <p:nvPr/>
        </p:nvSpPr>
        <p:spPr>
          <a:xfrm>
            <a:off x="822959" y="2340864"/>
            <a:ext cx="2148840" cy="32004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내가 맞힌 점수</a:t>
            </a:r>
          </a:p>
        </p:txBody>
      </p:sp>
      <p:sp>
        <p:nvSpPr>
          <p:cNvPr id="9" name="TextBox 8"/>
          <p:cNvSpPr txBox="1"/>
          <p:nvPr/>
        </p:nvSpPr>
        <p:spPr>
          <a:xfrm>
            <a:off x="822959" y="2651760"/>
            <a:ext cx="2148840" cy="594360"/>
          </a:xfrm>
          <a:prstGeom prst="rect">
            <a:avLst/>
          </a:prstGeom>
          <a:noFill/>
        </p:spPr>
        <p:txBody>
          <a:bodyPr wrap="square" anchor="t" lIns="0" rIns="0" tIns="0" bIns="0">
            <a:spAutoFit/>
          </a:bodyPr>
          <a:lstStyle/>
          <a:p>
            <a:pPr algn="l">
              <a:lnSpc>
                <a:spcPct val="125000"/>
              </a:lnSpc>
            </a:pPr>
            <a:r>
              <a:rPr sz="1019" b="0" i="0">
                <a:solidFill>
                  <a:srgbClr val="3A372F"/>
                </a:solidFill>
                <a:latin typeface="맑은 고딕"/>
                <a:ea typeface="맑은 고딕"/>
                <a:cs typeface="맑은 고딕"/>
              </a:rPr>
              <a:t>성적표 미기재 · 전형 활용 없음</a:t>
            </a:r>
          </a:p>
        </p:txBody>
      </p:sp>
      <p:sp>
        <p:nvSpPr>
          <p:cNvPr id="10" name="TextBox 9"/>
          <p:cNvSpPr txBox="1"/>
          <p:nvPr/>
        </p:nvSpPr>
        <p:spPr>
          <a:xfrm>
            <a:off x="3154680" y="2331720"/>
            <a:ext cx="274320" cy="457200"/>
          </a:xfrm>
          <a:prstGeom prst="rect">
            <a:avLst/>
          </a:prstGeom>
          <a:noFill/>
        </p:spPr>
        <p:txBody>
          <a:bodyPr wrap="none" anchor="t" lIns="0" rIns="0" tIns="0" bIns="0">
            <a:spAutoFit/>
          </a:bodyPr>
          <a:lstStyle/>
          <a:p>
            <a:pPr algn="l"/>
            <a:r>
              <a:rPr sz="1600" b="1" i="0">
                <a:solidFill>
                  <a:srgbClr val="6F6A5C"/>
                </a:solidFill>
                <a:latin typeface="맑은 고딕"/>
                <a:ea typeface="맑은 고딕"/>
                <a:cs typeface="맑은 고딕"/>
              </a:rPr>
              <a:t>→</a:t>
            </a:r>
          </a:p>
        </p:txBody>
      </p:sp>
      <p:sp>
        <p:nvSpPr>
          <p:cNvPr id="11" name="Rounded Rectangle 10"/>
          <p:cNvSpPr/>
          <p:nvPr/>
        </p:nvSpPr>
        <p:spPr>
          <a:xfrm>
            <a:off x="3438144" y="1783080"/>
            <a:ext cx="2514600" cy="15544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3621024" y="1938528"/>
            <a:ext cx="2148840" cy="365760"/>
          </a:xfrm>
          <a:prstGeom prst="rect">
            <a:avLst/>
          </a:prstGeom>
          <a:noFill/>
        </p:spPr>
        <p:txBody>
          <a:bodyPr wrap="square" anchor="t" lIns="0" rIns="0" tIns="0" bIns="0">
            <a:spAutoFit/>
          </a:bodyPr>
          <a:lstStyle/>
          <a:p>
            <a:pPr algn="l"/>
            <a:r>
              <a:rPr sz="1500" b="1" i="0">
                <a:solidFill>
                  <a:srgbClr val="03392A"/>
                </a:solidFill>
                <a:latin typeface="맑은 고딕"/>
                <a:ea typeface="맑은 고딕"/>
                <a:cs typeface="맑은 고딕"/>
              </a:rPr>
              <a:t>표준점수</a:t>
            </a:r>
          </a:p>
        </p:txBody>
      </p:sp>
      <p:sp>
        <p:nvSpPr>
          <p:cNvPr id="13" name="TextBox 12"/>
          <p:cNvSpPr txBox="1"/>
          <p:nvPr/>
        </p:nvSpPr>
        <p:spPr>
          <a:xfrm>
            <a:off x="3621024" y="2340864"/>
            <a:ext cx="2148840" cy="32004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난이도 보정 점수</a:t>
            </a:r>
          </a:p>
        </p:txBody>
      </p:sp>
      <p:sp>
        <p:nvSpPr>
          <p:cNvPr id="14" name="TextBox 13"/>
          <p:cNvSpPr txBox="1"/>
          <p:nvPr/>
        </p:nvSpPr>
        <p:spPr>
          <a:xfrm>
            <a:off x="3621024" y="2651760"/>
            <a:ext cx="2148840" cy="594360"/>
          </a:xfrm>
          <a:prstGeom prst="rect">
            <a:avLst/>
          </a:prstGeom>
          <a:noFill/>
        </p:spPr>
        <p:txBody>
          <a:bodyPr wrap="square" anchor="t" lIns="0" rIns="0" tIns="0" bIns="0">
            <a:spAutoFit/>
          </a:bodyPr>
          <a:lstStyle/>
          <a:p>
            <a:pPr algn="l">
              <a:lnSpc>
                <a:spcPct val="125000"/>
              </a:lnSpc>
            </a:pPr>
            <a:r>
              <a:rPr sz="1019" b="0" i="0">
                <a:solidFill>
                  <a:srgbClr val="3A372F"/>
                </a:solidFill>
                <a:latin typeface="맑은 고딕"/>
                <a:ea typeface="맑은 고딕"/>
                <a:cs typeface="맑은 고딕"/>
              </a:rPr>
              <a:t>정시 상위권 대학의 기본</a:t>
            </a:r>
          </a:p>
        </p:txBody>
      </p:sp>
      <p:sp>
        <p:nvSpPr>
          <p:cNvPr id="15" name="TextBox 14"/>
          <p:cNvSpPr txBox="1"/>
          <p:nvPr/>
        </p:nvSpPr>
        <p:spPr>
          <a:xfrm>
            <a:off x="5952744" y="2331720"/>
            <a:ext cx="274320" cy="457200"/>
          </a:xfrm>
          <a:prstGeom prst="rect">
            <a:avLst/>
          </a:prstGeom>
          <a:noFill/>
        </p:spPr>
        <p:txBody>
          <a:bodyPr wrap="none" anchor="t" lIns="0" rIns="0" tIns="0" bIns="0">
            <a:spAutoFit/>
          </a:bodyPr>
          <a:lstStyle/>
          <a:p>
            <a:pPr algn="l"/>
            <a:r>
              <a:rPr sz="1600" b="1" i="0">
                <a:solidFill>
                  <a:srgbClr val="6F6A5C"/>
                </a:solidFill>
                <a:latin typeface="맑은 고딕"/>
                <a:ea typeface="맑은 고딕"/>
                <a:cs typeface="맑은 고딕"/>
              </a:rPr>
              <a:t>→</a:t>
            </a:r>
          </a:p>
        </p:txBody>
      </p:sp>
      <p:sp>
        <p:nvSpPr>
          <p:cNvPr id="16" name="Rounded Rectangle 15"/>
          <p:cNvSpPr/>
          <p:nvPr/>
        </p:nvSpPr>
        <p:spPr>
          <a:xfrm>
            <a:off x="6236208" y="1783080"/>
            <a:ext cx="2514600" cy="15544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419088" y="1938528"/>
            <a:ext cx="2148840" cy="365760"/>
          </a:xfrm>
          <a:prstGeom prst="rect">
            <a:avLst/>
          </a:prstGeom>
          <a:noFill/>
        </p:spPr>
        <p:txBody>
          <a:bodyPr wrap="square" anchor="t" lIns="0" rIns="0" tIns="0" bIns="0">
            <a:spAutoFit/>
          </a:bodyPr>
          <a:lstStyle/>
          <a:p>
            <a:pPr algn="l"/>
            <a:r>
              <a:rPr sz="1500" b="1" i="0">
                <a:solidFill>
                  <a:srgbClr val="03392A"/>
                </a:solidFill>
                <a:latin typeface="맑은 고딕"/>
                <a:ea typeface="맑은 고딕"/>
                <a:cs typeface="맑은 고딕"/>
              </a:rPr>
              <a:t>백분위</a:t>
            </a:r>
          </a:p>
        </p:txBody>
      </p:sp>
      <p:sp>
        <p:nvSpPr>
          <p:cNvPr id="18" name="TextBox 17"/>
          <p:cNvSpPr txBox="1"/>
          <p:nvPr/>
        </p:nvSpPr>
        <p:spPr>
          <a:xfrm>
            <a:off x="6419088" y="2340864"/>
            <a:ext cx="2148840" cy="32004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상위 몇 %인가</a:t>
            </a:r>
          </a:p>
        </p:txBody>
      </p:sp>
      <p:sp>
        <p:nvSpPr>
          <p:cNvPr id="19" name="TextBox 18"/>
          <p:cNvSpPr txBox="1"/>
          <p:nvPr/>
        </p:nvSpPr>
        <p:spPr>
          <a:xfrm>
            <a:off x="6419088" y="2651760"/>
            <a:ext cx="2148840" cy="594360"/>
          </a:xfrm>
          <a:prstGeom prst="rect">
            <a:avLst/>
          </a:prstGeom>
          <a:noFill/>
        </p:spPr>
        <p:txBody>
          <a:bodyPr wrap="square" anchor="t" lIns="0" rIns="0" tIns="0" bIns="0">
            <a:spAutoFit/>
          </a:bodyPr>
          <a:lstStyle/>
          <a:p>
            <a:pPr algn="l">
              <a:lnSpc>
                <a:spcPct val="125000"/>
              </a:lnSpc>
            </a:pPr>
            <a:r>
              <a:rPr sz="1019" b="0" i="0">
                <a:solidFill>
                  <a:srgbClr val="3A372F"/>
                </a:solidFill>
                <a:latin typeface="맑은 고딕"/>
                <a:ea typeface="맑은 고딕"/>
                <a:cs typeface="맑은 고딕"/>
              </a:rPr>
              <a:t>정시 중위권 + 일부 상위권 신설</a:t>
            </a:r>
          </a:p>
        </p:txBody>
      </p:sp>
      <p:sp>
        <p:nvSpPr>
          <p:cNvPr id="20" name="TextBox 19"/>
          <p:cNvSpPr txBox="1"/>
          <p:nvPr/>
        </p:nvSpPr>
        <p:spPr>
          <a:xfrm>
            <a:off x="8750808" y="2331720"/>
            <a:ext cx="274320" cy="457200"/>
          </a:xfrm>
          <a:prstGeom prst="rect">
            <a:avLst/>
          </a:prstGeom>
          <a:noFill/>
        </p:spPr>
        <p:txBody>
          <a:bodyPr wrap="none" anchor="t" lIns="0" rIns="0" tIns="0" bIns="0">
            <a:spAutoFit/>
          </a:bodyPr>
          <a:lstStyle/>
          <a:p>
            <a:pPr algn="l"/>
            <a:r>
              <a:rPr sz="1600" b="1" i="0">
                <a:solidFill>
                  <a:srgbClr val="6F6A5C"/>
                </a:solidFill>
                <a:latin typeface="맑은 고딕"/>
                <a:ea typeface="맑은 고딕"/>
                <a:cs typeface="맑은 고딕"/>
              </a:rPr>
              <a:t>→</a:t>
            </a:r>
          </a:p>
        </p:txBody>
      </p:sp>
      <p:sp>
        <p:nvSpPr>
          <p:cNvPr id="21" name="Rounded Rectangle 20"/>
          <p:cNvSpPr/>
          <p:nvPr/>
        </p:nvSpPr>
        <p:spPr>
          <a:xfrm>
            <a:off x="9034272" y="1783080"/>
            <a:ext cx="2514600" cy="15544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217152" y="1938528"/>
            <a:ext cx="2148840" cy="365760"/>
          </a:xfrm>
          <a:prstGeom prst="rect">
            <a:avLst/>
          </a:prstGeom>
          <a:noFill/>
        </p:spPr>
        <p:txBody>
          <a:bodyPr wrap="square" anchor="t" lIns="0" rIns="0" tIns="0" bIns="0">
            <a:spAutoFit/>
          </a:bodyPr>
          <a:lstStyle/>
          <a:p>
            <a:pPr algn="l"/>
            <a:r>
              <a:rPr sz="1500" b="1" i="0">
                <a:solidFill>
                  <a:srgbClr val="03392A"/>
                </a:solidFill>
                <a:latin typeface="맑은 고딕"/>
                <a:ea typeface="맑은 고딕"/>
                <a:cs typeface="맑은 고딕"/>
              </a:rPr>
              <a:t>등급(9등급)</a:t>
            </a:r>
          </a:p>
        </p:txBody>
      </p:sp>
      <p:sp>
        <p:nvSpPr>
          <p:cNvPr id="23" name="TextBox 22"/>
          <p:cNvSpPr txBox="1"/>
          <p:nvPr/>
        </p:nvSpPr>
        <p:spPr>
          <a:xfrm>
            <a:off x="9217152" y="2340864"/>
            <a:ext cx="2148840" cy="32004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구간 판정</a:t>
            </a:r>
          </a:p>
        </p:txBody>
      </p:sp>
      <p:sp>
        <p:nvSpPr>
          <p:cNvPr id="24" name="TextBox 23"/>
          <p:cNvSpPr txBox="1"/>
          <p:nvPr/>
        </p:nvSpPr>
        <p:spPr>
          <a:xfrm>
            <a:off x="9217152" y="2651760"/>
            <a:ext cx="2148840" cy="594360"/>
          </a:xfrm>
          <a:prstGeom prst="rect">
            <a:avLst/>
          </a:prstGeom>
          <a:noFill/>
        </p:spPr>
        <p:txBody>
          <a:bodyPr wrap="square" anchor="t" lIns="0" rIns="0" tIns="0" bIns="0">
            <a:spAutoFit/>
          </a:bodyPr>
          <a:lstStyle/>
          <a:p>
            <a:pPr algn="l">
              <a:lnSpc>
                <a:spcPct val="125000"/>
              </a:lnSpc>
            </a:pPr>
            <a:r>
              <a:rPr sz="1019" b="0" i="0">
                <a:solidFill>
                  <a:srgbClr val="3A372F"/>
                </a:solidFill>
                <a:latin typeface="맑은 고딕"/>
                <a:ea typeface="맑은 고딕"/>
                <a:cs typeface="맑은 고딕"/>
              </a:rPr>
              <a:t>수시 수능최저 + 등급 활용 전형</a:t>
            </a:r>
          </a:p>
        </p:txBody>
      </p:sp>
      <p:sp>
        <p:nvSpPr>
          <p:cNvPr id="25" name="Rounded Rectangle 24"/>
          <p:cNvSpPr/>
          <p:nvPr/>
        </p:nvSpPr>
        <p:spPr>
          <a:xfrm>
            <a:off x="640080" y="3611880"/>
            <a:ext cx="10911535" cy="10515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14400" y="3749039"/>
            <a:ext cx="10362895" cy="822960"/>
          </a:xfrm>
          <a:prstGeom prst="rect">
            <a:avLst/>
          </a:prstGeom>
          <a:noFill/>
        </p:spPr>
        <p:txBody>
          <a:bodyPr wrap="square" anchor="t" lIns="0" rIns="0" tIns="0" bIns="0">
            <a:spAutoFit/>
          </a:bodyPr>
          <a:lstStyle/>
          <a:p>
            <a:pPr algn="l">
              <a:lnSpc>
                <a:spcPct val="135000"/>
              </a:lnSpc>
            </a:pPr>
            <a:r>
              <a:rPr sz="1200" b="1" i="0">
                <a:solidFill>
                  <a:srgbClr val="1A1A1A"/>
                </a:solidFill>
                <a:latin typeface="맑은 고딕"/>
                <a:ea typeface="맑은 고딕"/>
                <a:cs typeface="맑은 고딕"/>
              </a:rPr>
              <a:t>같은 만점도 해마다 표준점수가 다릅니다. </a:t>
            </a:r>
            <a:r>
              <a:rPr sz="1150" b="0" i="0">
                <a:solidFill>
                  <a:srgbClr val="3A372F"/>
                </a:solidFill>
                <a:latin typeface="맑은 고딕"/>
                <a:ea typeface="맑은 고딕"/>
                <a:cs typeface="맑은 고딕"/>
              </a:rPr>
              <a:t>그 해 난이도·응시집단에 따라 만점 표준점수가 130점대~140점대로 출렁 — '몇 점 맞았나'보다 '어디에 서 있나'가 실력입니다.</a:t>
            </a:r>
          </a:p>
          <a:p>
            <a:pPr algn="l">
              <a:lnSpc>
                <a:spcPct val="135000"/>
              </a:lnSpc>
              <a:spcBef>
                <a:spcPts val="700"/>
              </a:spcBef>
            </a:pPr>
            <a:r>
              <a:rPr sz="1150" b="1" i="0">
                <a:solidFill>
                  <a:srgbClr val="8A6F2E"/>
                </a:solidFill>
                <a:latin typeface="맑은 고딕"/>
                <a:ea typeface="맑은 고딕"/>
                <a:cs typeface="맑은 고딕"/>
              </a:rPr>
              <a:t>2028 신설 활용  </a:t>
            </a:r>
            <a:r>
              <a:rPr sz="1150" b="0" i="0">
                <a:solidFill>
                  <a:srgbClr val="3A372F"/>
                </a:solidFill>
                <a:latin typeface="맑은 고딕"/>
                <a:ea typeface="맑은 고딕"/>
                <a:cs typeface="맑은 고딕"/>
              </a:rPr>
              <a:t>서울대 1단계 '등급 합' 선발 · 고려대 교과우수 백분위 · 중앙대 일부 등급 반영 — 등급의 쓰임이 정시로 확장됩니다.</a:t>
            </a:r>
          </a:p>
        </p:txBody>
      </p:sp>
      <p:sp>
        <p:nvSpPr>
          <p:cNvPr id="27" name="Rounded Rectangle 26"/>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ounded Rectangle 27"/>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9" name="TextBox 28"/>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모의고사 성적표를 읽는 기준: 원점수 말고 표준점수·백분위·등급의 흐름을 보십시오.</a:t>
            </a:r>
          </a:p>
        </p:txBody>
      </p:sp>
      <p:sp>
        <p:nvSpPr>
          <p:cNvPr id="30" name="TextBox 29"/>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31" name="TextBox 30"/>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14</a:t>
            </a:r>
          </a:p>
        </p:txBody>
      </p:sp>
    </p:spTree>
  </p:cSld>
  <p:clrMapOvr>
    <a:masterClrMapping/>
  </p:clrMapOvr>
</p:sld>
</file>

<file path=ppt/slides/slide1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생기부</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생기부 — 대학이 보는 것과 못 보는 것</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그리고 이제, 생기부는 수시만의 서류가 아닙니다.</a:t>
            </a:r>
          </a:p>
        </p:txBody>
      </p:sp>
      <p:sp>
        <p:nvSpPr>
          <p:cNvPr id="6" name="Rounded Rectangle 5"/>
          <p:cNvSpPr/>
          <p:nvPr/>
        </p:nvSpPr>
        <p:spPr>
          <a:xfrm>
            <a:off x="640080" y="1691640"/>
            <a:ext cx="534924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96112" y="1828800"/>
            <a:ext cx="4846320" cy="320040"/>
          </a:xfrm>
          <a:prstGeom prst="rect">
            <a:avLst/>
          </a:prstGeom>
          <a:noFill/>
        </p:spPr>
        <p:txBody>
          <a:bodyPr wrap="square" anchor="t" lIns="0" rIns="0" tIns="0" bIns="0">
            <a:spAutoFit/>
          </a:bodyPr>
          <a:lstStyle/>
          <a:p>
            <a:pPr algn="l"/>
            <a:r>
              <a:rPr sz="1300" b="1" i="0">
                <a:solidFill>
                  <a:srgbClr val="03392A"/>
                </a:solidFill>
                <a:latin typeface="맑은 고딕"/>
                <a:ea typeface="맑은 고딕"/>
                <a:cs typeface="맑은 고딕"/>
              </a:rPr>
              <a:t>대학에 제공 · 평가 반영</a:t>
            </a:r>
          </a:p>
        </p:txBody>
      </p:sp>
      <p:sp>
        <p:nvSpPr>
          <p:cNvPr id="8" name="Oval 7"/>
          <p:cNvSpPr/>
          <p:nvPr/>
        </p:nvSpPr>
        <p:spPr>
          <a:xfrm>
            <a:off x="896112" y="2240280"/>
            <a:ext cx="274320" cy="274320"/>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9" name="TextBox 8"/>
          <p:cNvSpPr txBox="1"/>
          <p:nvPr/>
        </p:nvSpPr>
        <p:spPr>
          <a:xfrm>
            <a:off x="1298448" y="2203704"/>
            <a:ext cx="448056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교과학습발달상황  </a:t>
            </a:r>
            <a:r>
              <a:rPr sz="1000" b="0" i="0">
                <a:solidFill>
                  <a:srgbClr val="3A372F"/>
                </a:solidFill>
                <a:latin typeface="맑은 고딕"/>
                <a:ea typeface="맑은 고딕"/>
                <a:cs typeface="맑은 고딕"/>
              </a:rPr>
              <a:t>성적 + 세부능력 및 특기사항(세특) — 평가의 중심</a:t>
            </a:r>
          </a:p>
        </p:txBody>
      </p:sp>
      <p:sp>
        <p:nvSpPr>
          <p:cNvPr id="10" name="Oval 9"/>
          <p:cNvSpPr/>
          <p:nvPr/>
        </p:nvSpPr>
        <p:spPr>
          <a:xfrm>
            <a:off x="896112" y="2752344"/>
            <a:ext cx="274320" cy="274320"/>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11" name="TextBox 10"/>
          <p:cNvSpPr txBox="1"/>
          <p:nvPr/>
        </p:nvSpPr>
        <p:spPr>
          <a:xfrm>
            <a:off x="1298448" y="2715768"/>
            <a:ext cx="448056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창의적 체험활동  </a:t>
            </a:r>
            <a:r>
              <a:rPr sz="1000" b="0" i="0">
                <a:solidFill>
                  <a:srgbClr val="3A372F"/>
                </a:solidFill>
                <a:latin typeface="맑은 고딕"/>
                <a:ea typeface="맑은 고딕"/>
                <a:cs typeface="맑은 고딕"/>
              </a:rPr>
              <a:t>자율 · 동아리 · 진로 활동</a:t>
            </a:r>
          </a:p>
        </p:txBody>
      </p:sp>
      <p:sp>
        <p:nvSpPr>
          <p:cNvPr id="12" name="Oval 11"/>
          <p:cNvSpPr/>
          <p:nvPr/>
        </p:nvSpPr>
        <p:spPr>
          <a:xfrm>
            <a:off x="896112" y="3264408"/>
            <a:ext cx="274320" cy="274320"/>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13" name="TextBox 12"/>
          <p:cNvSpPr txBox="1"/>
          <p:nvPr/>
        </p:nvSpPr>
        <p:spPr>
          <a:xfrm>
            <a:off x="1298448" y="3227832"/>
            <a:ext cx="448056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행동특성 및 종합의견  </a:t>
            </a:r>
            <a:r>
              <a:rPr sz="1000" b="0" i="0">
                <a:solidFill>
                  <a:srgbClr val="3A372F"/>
                </a:solidFill>
                <a:latin typeface="맑은 고딕"/>
                <a:ea typeface="맑은 고딕"/>
                <a:cs typeface="맑은 고딕"/>
              </a:rPr>
              <a:t>담임의 종합 평가 — '추천서'의 역할</a:t>
            </a:r>
          </a:p>
        </p:txBody>
      </p:sp>
      <p:sp>
        <p:nvSpPr>
          <p:cNvPr id="14" name="Oval 13"/>
          <p:cNvSpPr/>
          <p:nvPr/>
        </p:nvSpPr>
        <p:spPr>
          <a:xfrm>
            <a:off x="896112" y="3776472"/>
            <a:ext cx="274320" cy="274320"/>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15" name="TextBox 14"/>
          <p:cNvSpPr txBox="1"/>
          <p:nvPr/>
        </p:nvSpPr>
        <p:spPr>
          <a:xfrm>
            <a:off x="1298448" y="3739896"/>
            <a:ext cx="448056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출결상황  </a:t>
            </a:r>
            <a:r>
              <a:rPr sz="1000" b="0" i="0">
                <a:solidFill>
                  <a:srgbClr val="3A372F"/>
                </a:solidFill>
                <a:latin typeface="맑은 고딕"/>
                <a:ea typeface="맑은 고딕"/>
                <a:cs typeface="맑은 고딕"/>
              </a:rPr>
              <a:t>미인정 출결은 감점 요소</a:t>
            </a:r>
          </a:p>
        </p:txBody>
      </p:sp>
      <p:sp>
        <p:nvSpPr>
          <p:cNvPr id="16" name="Rounded Rectangle 15"/>
          <p:cNvSpPr/>
          <p:nvPr/>
        </p:nvSpPr>
        <p:spPr>
          <a:xfrm>
            <a:off x="6263640" y="1691640"/>
            <a:ext cx="5285232"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6519672" y="1828800"/>
            <a:ext cx="4754880" cy="320040"/>
          </a:xfrm>
          <a:prstGeom prst="rect">
            <a:avLst/>
          </a:prstGeom>
          <a:noFill/>
        </p:spPr>
        <p:txBody>
          <a:bodyPr wrap="square" anchor="t" lIns="0" rIns="0" tIns="0" bIns="0">
            <a:spAutoFit/>
          </a:bodyPr>
          <a:lstStyle/>
          <a:p>
            <a:pPr algn="l"/>
            <a:r>
              <a:rPr sz="1300" b="1" i="0">
                <a:solidFill>
                  <a:srgbClr val="A63A2B"/>
                </a:solidFill>
                <a:latin typeface="맑은 고딕"/>
                <a:ea typeface="맑은 고딕"/>
                <a:cs typeface="맑은 고딕"/>
              </a:rPr>
              <a:t>대입 미반영 (헛심 방지)</a:t>
            </a:r>
          </a:p>
        </p:txBody>
      </p:sp>
      <p:sp>
        <p:nvSpPr>
          <p:cNvPr id="18" name="Oval 17"/>
          <p:cNvSpPr/>
          <p:nvPr/>
        </p:nvSpPr>
        <p:spPr>
          <a:xfrm>
            <a:off x="6519672" y="2240280"/>
            <a:ext cx="274320" cy="274320"/>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19" name="TextBox 18"/>
          <p:cNvSpPr txBox="1"/>
          <p:nvPr/>
        </p:nvSpPr>
        <p:spPr>
          <a:xfrm>
            <a:off x="6922008" y="2203704"/>
            <a:ext cx="443484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수상경력  </a:t>
            </a:r>
            <a:r>
              <a:rPr sz="1000" b="0" i="0">
                <a:solidFill>
                  <a:srgbClr val="3A372F"/>
                </a:solidFill>
                <a:latin typeface="맑은 고딕"/>
                <a:ea typeface="맑은 고딕"/>
                <a:cs typeface="맑은 고딕"/>
              </a:rPr>
              <a:t>대입 미제공 — 상장 사냥은 의미 없음</a:t>
            </a:r>
          </a:p>
        </p:txBody>
      </p:sp>
      <p:sp>
        <p:nvSpPr>
          <p:cNvPr id="20" name="Oval 19"/>
          <p:cNvSpPr/>
          <p:nvPr/>
        </p:nvSpPr>
        <p:spPr>
          <a:xfrm>
            <a:off x="6519672" y="2752344"/>
            <a:ext cx="274320" cy="274320"/>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21" name="TextBox 20"/>
          <p:cNvSpPr txBox="1"/>
          <p:nvPr/>
        </p:nvSpPr>
        <p:spPr>
          <a:xfrm>
            <a:off x="6922008" y="2715768"/>
            <a:ext cx="443484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독서활동상황(목록)  </a:t>
            </a:r>
            <a:r>
              <a:rPr sz="1000" b="0" i="0">
                <a:solidFill>
                  <a:srgbClr val="3A372F"/>
                </a:solidFill>
                <a:latin typeface="맑은 고딕"/>
                <a:ea typeface="맑은 고딕"/>
                <a:cs typeface="맑은 고딕"/>
              </a:rPr>
              <a:t>책 제목 나열은 미반영 — 독서는 세특·창체 '활동 속'으로</a:t>
            </a:r>
          </a:p>
        </p:txBody>
      </p:sp>
      <p:sp>
        <p:nvSpPr>
          <p:cNvPr id="22" name="Oval 21"/>
          <p:cNvSpPr/>
          <p:nvPr/>
        </p:nvSpPr>
        <p:spPr>
          <a:xfrm>
            <a:off x="6519672" y="3264408"/>
            <a:ext cx="274320" cy="274320"/>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23" name="TextBox 22"/>
          <p:cNvSpPr txBox="1"/>
          <p:nvPr/>
        </p:nvSpPr>
        <p:spPr>
          <a:xfrm>
            <a:off x="6922008" y="3227832"/>
            <a:ext cx="443484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자율동아리 등  </a:t>
            </a:r>
            <a:r>
              <a:rPr sz="1000" b="0" i="0">
                <a:solidFill>
                  <a:srgbClr val="3A372F"/>
                </a:solidFill>
                <a:latin typeface="맑은 고딕"/>
                <a:ea typeface="맑은 고딕"/>
                <a:cs typeface="맑은 고딕"/>
              </a:rPr>
              <a:t>정규 활동 중심으로 개편</a:t>
            </a:r>
          </a:p>
        </p:txBody>
      </p:sp>
      <p:sp>
        <p:nvSpPr>
          <p:cNvPr id="24" name="Oval 23"/>
          <p:cNvSpPr/>
          <p:nvPr/>
        </p:nvSpPr>
        <p:spPr>
          <a:xfrm>
            <a:off x="6519672" y="3776472"/>
            <a:ext cx="274320" cy="274320"/>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a:t>
            </a:r>
          </a:p>
        </p:txBody>
      </p:sp>
      <p:sp>
        <p:nvSpPr>
          <p:cNvPr id="25" name="TextBox 24"/>
          <p:cNvSpPr txBox="1"/>
          <p:nvPr/>
        </p:nvSpPr>
        <p:spPr>
          <a:xfrm>
            <a:off x="6922008" y="3739896"/>
            <a:ext cx="4434840" cy="502920"/>
          </a:xfrm>
          <a:prstGeom prst="rect">
            <a:avLst/>
          </a:prstGeom>
          <a:noFill/>
        </p:spPr>
        <p:txBody>
          <a:bodyPr wrap="square" anchor="t" lIns="0" rIns="0" tIns="0" bIns="0">
            <a:spAutoFit/>
          </a:bodyPr>
          <a:lstStyle/>
          <a:p>
            <a:pPr algn="l">
              <a:lnSpc>
                <a:spcPct val="110000"/>
              </a:lnSpc>
            </a:pPr>
            <a:r>
              <a:rPr sz="1150" b="1" i="0">
                <a:solidFill>
                  <a:srgbClr val="1A1A1A"/>
                </a:solidFill>
                <a:latin typeface="맑은 고딕"/>
                <a:ea typeface="맑은 고딕"/>
                <a:cs typeface="맑은 고딕"/>
              </a:rPr>
              <a:t>영재·발명교육 실적 등  </a:t>
            </a:r>
            <a:r>
              <a:rPr sz="1000" b="0" i="0">
                <a:solidFill>
                  <a:srgbClr val="3A372F"/>
                </a:solidFill>
                <a:latin typeface="맑은 고딕"/>
                <a:ea typeface="맑은 고딕"/>
                <a:cs typeface="맑은 고딕"/>
              </a:rPr>
              <a:t>학교 밖 스펙 차단 기조 유지</a:t>
            </a:r>
          </a:p>
        </p:txBody>
      </p:sp>
      <p:sp>
        <p:nvSpPr>
          <p:cNvPr id="26" name="Rounded Rectangle 25"/>
          <p:cNvSpPr/>
          <p:nvPr/>
        </p:nvSpPr>
        <p:spPr>
          <a:xfrm>
            <a:off x="640080" y="4526280"/>
            <a:ext cx="10911535" cy="105156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14400" y="4663440"/>
            <a:ext cx="10362895" cy="822960"/>
          </a:xfrm>
          <a:prstGeom prst="rect">
            <a:avLst/>
          </a:prstGeom>
          <a:noFill/>
        </p:spPr>
        <p:txBody>
          <a:bodyPr wrap="square" anchor="t" lIns="0" rIns="0" tIns="0" bIns="0">
            <a:spAutoFit/>
          </a:bodyPr>
          <a:lstStyle/>
          <a:p>
            <a:pPr algn="l"/>
            <a:r>
              <a:rPr sz="1200" b="1" i="0">
                <a:solidFill>
                  <a:srgbClr val="A63A2B"/>
                </a:solidFill>
                <a:latin typeface="맑은 고딕"/>
                <a:ea typeface="맑은 고딕"/>
                <a:cs typeface="맑은 고딕"/>
              </a:rPr>
              <a:t>학교폭력 조치사항  </a:t>
            </a:r>
            <a:r>
              <a:rPr sz="1150" b="0" i="0">
                <a:solidFill>
                  <a:srgbClr val="3A372F"/>
                </a:solidFill>
                <a:latin typeface="맑은 고딕"/>
                <a:ea typeface="맑은 고딕"/>
                <a:cs typeface="맑은 고딕"/>
              </a:rPr>
              <a:t>전 대학 · 전 전형 반영(감점~지원 제한). 기록이 남으면 만회가 어렵습니다.</a:t>
            </a:r>
          </a:p>
          <a:p>
            <a:pPr algn="l">
              <a:lnSpc>
                <a:spcPct val="130000"/>
              </a:lnSpc>
              <a:spcBef>
                <a:spcPts val="700"/>
              </a:spcBef>
            </a:pPr>
            <a:r>
              <a:rPr sz="1200" b="1" i="0">
                <a:solidFill>
                  <a:srgbClr val="A63A2B"/>
                </a:solidFill>
                <a:latin typeface="맑은 고딕"/>
                <a:ea typeface="맑은 고딕"/>
                <a:cs typeface="맑은 고딕"/>
              </a:rPr>
              <a:t>정시까지 갑니다  </a:t>
            </a:r>
            <a:r>
              <a:rPr sz="1150" b="0" i="0">
                <a:solidFill>
                  <a:srgbClr val="3A372F"/>
                </a:solidFill>
                <a:latin typeface="맑은 고딕"/>
                <a:ea typeface="맑은 고딕"/>
                <a:cs typeface="맑은 고딕"/>
              </a:rPr>
              <a:t>서울대 정시 교과평가(출결·행발 포함), 미인정 출결로 정시에서 탈락한 사례 확인 — 학교생활 자체가 전형 요소입니다.</a:t>
            </a:r>
          </a:p>
        </p:txBody>
      </p:sp>
      <p:sp>
        <p:nvSpPr>
          <p:cNvPr id="28" name="Rounded Rectangle 2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0" name="TextBox 2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생기부 관리 = 학교생활 설계. 담을 수 없는 것에 힘 빼지 말고, 반영되는 곳에 집중해야 합니다.</a:t>
            </a:r>
          </a:p>
        </p:txBody>
      </p:sp>
      <p:sp>
        <p:nvSpPr>
          <p:cNvPr id="31" name="TextBox 3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32" name="TextBox 3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15</a:t>
            </a:r>
          </a:p>
        </p:txBody>
      </p:sp>
    </p:spTree>
  </p:cSld>
  <p:clrMapOvr>
    <a:masterClrMapping/>
  </p:clrMapOvr>
</p:sld>
</file>

<file path=ppt/slides/slide1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498079" y="1005840"/>
            <a:ext cx="4937760" cy="4754880"/>
          </a:xfrm>
          <a:prstGeom prst="rect">
            <a:avLst/>
          </a:prstGeom>
          <a:noFill/>
        </p:spPr>
        <p:txBody>
          <a:bodyPr wrap="none" anchor="t" lIns="0" rIns="0" tIns="0" bIns="0">
            <a:spAutoFit/>
          </a:bodyPr>
          <a:lstStyle/>
          <a:p>
            <a:pPr algn="l"/>
            <a:r>
              <a:rPr sz="5200" b="1" i="0">
                <a:solidFill>
                  <a:srgbClr val="0A5240"/>
                </a:solidFill>
                <a:latin typeface="Times New Roman"/>
                <a:ea typeface="Times New Roman"/>
                <a:cs typeface="Times New Roman"/>
              </a:rPr>
              <a:t>PART</a:t>
            </a:r>
          </a:p>
          <a:p>
            <a:pPr algn="l"/>
            <a:r>
              <a:rPr sz="23000" b="1" i="0">
                <a:solidFill>
                  <a:srgbClr val="0A5240"/>
                </a:solidFill>
                <a:latin typeface="Times New Roman"/>
                <a:ea typeface="Times New Roman"/>
                <a:cs typeface="Times New Roman"/>
              </a:rPr>
              <a:t>2</a:t>
            </a:r>
          </a:p>
        </p:txBody>
      </p:sp>
      <p:sp>
        <p:nvSpPr>
          <p:cNvPr id="4" name="TextBox 3"/>
          <p:cNvSpPr txBox="1"/>
          <p:nvPr/>
        </p:nvSpPr>
        <p:spPr>
          <a:xfrm>
            <a:off x="640080" y="2148840"/>
            <a:ext cx="2377440" cy="457200"/>
          </a:xfrm>
          <a:prstGeom prst="rect">
            <a:avLst/>
          </a:prstGeom>
          <a:noFill/>
        </p:spPr>
        <p:txBody>
          <a:bodyPr wrap="none" anchor="t" lIns="0" rIns="0" tIns="0" bIns="0">
            <a:spAutoFit/>
          </a:bodyPr>
          <a:lstStyle/>
          <a:p>
            <a:pPr algn="l"/>
            <a:r>
              <a:rPr sz="1400" b="1" i="0" spc="400">
                <a:solidFill>
                  <a:srgbClr val="B99950"/>
                </a:solidFill>
                <a:latin typeface="맑은 고딕"/>
                <a:ea typeface="맑은 고딕"/>
                <a:cs typeface="맑은 고딕"/>
              </a:rPr>
              <a:t>PART 2</a:t>
            </a:r>
          </a:p>
        </p:txBody>
      </p:sp>
      <p:sp>
        <p:nvSpPr>
          <p:cNvPr id="5" name="TextBox 4"/>
          <p:cNvSpPr txBox="1"/>
          <p:nvPr/>
        </p:nvSpPr>
        <p:spPr>
          <a:xfrm>
            <a:off x="640080" y="2606040"/>
            <a:ext cx="8778240" cy="1097280"/>
          </a:xfrm>
          <a:prstGeom prst="rect">
            <a:avLst/>
          </a:prstGeom>
          <a:noFill/>
        </p:spPr>
        <p:txBody>
          <a:bodyPr wrap="square" anchor="t" lIns="0" rIns="0" tIns="0" bIns="0">
            <a:spAutoFit/>
          </a:bodyPr>
          <a:lstStyle/>
          <a:p>
            <a:pPr algn="l"/>
            <a:r>
              <a:rPr sz="4000" b="1" i="0">
                <a:solidFill>
                  <a:srgbClr val="FCF4E2"/>
                </a:solidFill>
                <a:latin typeface="맑은 고딕"/>
                <a:ea typeface="맑은 고딕"/>
                <a:cs typeface="맑은 고딕"/>
              </a:rPr>
              <a:t>숫자로 보는 2028</a:t>
            </a:r>
          </a:p>
        </p:txBody>
      </p:sp>
      <p:sp>
        <p:nvSpPr>
          <p:cNvPr id="6" name="TextBox 5"/>
          <p:cNvSpPr txBox="1"/>
          <p:nvPr/>
        </p:nvSpPr>
        <p:spPr>
          <a:xfrm>
            <a:off x="640080" y="3611880"/>
            <a:ext cx="8412480" cy="822960"/>
          </a:xfrm>
          <a:prstGeom prst="rect">
            <a:avLst/>
          </a:prstGeom>
          <a:noFill/>
        </p:spPr>
        <p:txBody>
          <a:bodyPr wrap="square" anchor="t" lIns="0" rIns="0" tIns="0" bIns="0">
            <a:spAutoFit/>
          </a:bodyPr>
          <a:lstStyle/>
          <a:p>
            <a:pPr algn="l">
              <a:lnSpc>
                <a:spcPct val="135000"/>
              </a:lnSpc>
            </a:pPr>
            <a:r>
              <a:rPr sz="1450" b="0" i="0">
                <a:solidFill>
                  <a:srgbClr val="C6BFA8"/>
                </a:solidFill>
                <a:latin typeface="맑은 고딕"/>
                <a:ea typeface="맑은 고딕"/>
                <a:cs typeface="맑은 고딕"/>
              </a:rPr>
              <a:t>발표된 시행계획 — 모집 인원은 이렇게 재배치됐습니다.
평균의 착시를 걷어내면 상위권의 이동이 보입니다.</a:t>
            </a:r>
          </a:p>
        </p:txBody>
      </p:sp>
      <p:sp>
        <p:nvSpPr>
          <p:cNvPr id="7" name="Rounded Rectangle 6"/>
          <p:cNvSpPr/>
          <p:nvPr/>
        </p:nvSpPr>
        <p:spPr>
          <a:xfrm>
            <a:off x="640080" y="4892040"/>
            <a:ext cx="1943100"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전체 348,789명</a:t>
            </a:r>
          </a:p>
        </p:txBody>
      </p:sp>
      <p:sp>
        <p:nvSpPr>
          <p:cNvPr id="8" name="Rounded Rectangle 7"/>
          <p:cNvSpPr/>
          <p:nvPr/>
        </p:nvSpPr>
        <p:spPr>
          <a:xfrm>
            <a:off x="2811780" y="4892040"/>
            <a:ext cx="2368296"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수시 80.8% 역대 최고</a:t>
            </a:r>
          </a:p>
        </p:txBody>
      </p:sp>
      <p:sp>
        <p:nvSpPr>
          <p:cNvPr id="9" name="Rounded Rectangle 8"/>
          <p:cNvSpPr/>
          <p:nvPr/>
        </p:nvSpPr>
        <p:spPr>
          <a:xfrm>
            <a:off x="5408676" y="4892040"/>
            <a:ext cx="1659636"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상위권 정시 축소</a:t>
            </a:r>
          </a:p>
        </p:txBody>
      </p:sp>
      <p:sp>
        <p:nvSpPr>
          <p:cNvPr id="10" name="TextBox 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16</a:t>
            </a:r>
          </a:p>
        </p:txBody>
      </p:sp>
    </p:spTree>
  </p:cSld>
  <p:clrMapOvr>
    <a:masterClrMapping/>
  </p:clrMapOvr>
</p:sld>
</file>

<file path=ppt/slides/slide1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수시 80.8% — 역대 가장 큰 수시</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전국 4년제 총 348,789명. 그러나 지역별로 온도가 다릅니다.</a:t>
            </a:r>
          </a:p>
        </p:txBody>
      </p:sp>
      <p:sp>
        <p:nvSpPr>
          <p:cNvPr id="6" name="Rounded Rectangle 5"/>
          <p:cNvSpPr/>
          <p:nvPr/>
        </p:nvSpPr>
        <p:spPr>
          <a:xfrm>
            <a:off x="640080" y="1737360"/>
            <a:ext cx="35204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2028 전체 모집</a:t>
            </a:r>
          </a:p>
        </p:txBody>
      </p:sp>
      <p:sp>
        <p:nvSpPr>
          <p:cNvPr id="8" name="TextBox 7"/>
          <p:cNvSpPr txBox="1"/>
          <p:nvPr/>
        </p:nvSpPr>
        <p:spPr>
          <a:xfrm>
            <a:off x="841247" y="2157984"/>
            <a:ext cx="3118104" cy="493776"/>
          </a:xfrm>
          <a:prstGeom prst="rect">
            <a:avLst/>
          </a:prstGeom>
          <a:noFill/>
        </p:spPr>
        <p:txBody>
          <a:bodyPr wrap="square" anchor="t" lIns="0" rIns="0" tIns="0" bIns="0">
            <a:spAutoFit/>
          </a:bodyPr>
          <a:lstStyle/>
          <a:p>
            <a:pPr algn="l"/>
            <a:r>
              <a:rPr sz="2700" b="1" i="0">
                <a:solidFill>
                  <a:srgbClr val="03392A"/>
                </a:solidFill>
                <a:latin typeface="맑은 고딕"/>
                <a:ea typeface="맑은 고딕"/>
                <a:cs typeface="맑은 고딕"/>
              </a:rPr>
              <a:t>348,789명</a:t>
            </a:r>
          </a:p>
        </p:txBody>
      </p:sp>
      <p:sp>
        <p:nvSpPr>
          <p:cNvPr id="9" name="TextBox 8"/>
          <p:cNvSpPr txBox="1"/>
          <p:nvPr/>
        </p:nvSpPr>
        <p:spPr>
          <a:xfrm>
            <a:off x="841247" y="286207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전년 대비 +3,072명</a:t>
            </a:r>
          </a:p>
        </p:txBody>
      </p:sp>
      <p:sp>
        <p:nvSpPr>
          <p:cNvPr id="10" name="Rounded Rectangle 9"/>
          <p:cNvSpPr/>
          <p:nvPr/>
        </p:nvSpPr>
        <p:spPr>
          <a:xfrm>
            <a:off x="4325112" y="1737360"/>
            <a:ext cx="35204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26280"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수시 비중 (281,895명)</a:t>
            </a:r>
          </a:p>
        </p:txBody>
      </p:sp>
      <p:sp>
        <p:nvSpPr>
          <p:cNvPr id="12" name="TextBox 11"/>
          <p:cNvSpPr txBox="1"/>
          <p:nvPr/>
        </p:nvSpPr>
        <p:spPr>
          <a:xfrm>
            <a:off x="4526280" y="2157984"/>
            <a:ext cx="3118104" cy="493776"/>
          </a:xfrm>
          <a:prstGeom prst="rect">
            <a:avLst/>
          </a:prstGeom>
          <a:noFill/>
        </p:spPr>
        <p:txBody>
          <a:bodyPr wrap="square" anchor="t" lIns="0" rIns="0" tIns="0" bIns="0">
            <a:spAutoFit/>
          </a:bodyPr>
          <a:lstStyle/>
          <a:p>
            <a:pPr algn="l"/>
            <a:r>
              <a:rPr sz="2700" b="1" i="0">
                <a:solidFill>
                  <a:srgbClr val="2E6B4F"/>
                </a:solidFill>
                <a:latin typeface="맑은 고딕"/>
                <a:ea typeface="맑은 고딕"/>
                <a:cs typeface="맑은 고딕"/>
              </a:rPr>
              <a:t>80.8%</a:t>
            </a:r>
          </a:p>
        </p:txBody>
      </p:sp>
      <p:sp>
        <p:nvSpPr>
          <p:cNvPr id="13" name="TextBox 12"/>
          <p:cNvSpPr txBox="1"/>
          <p:nvPr/>
        </p:nvSpPr>
        <p:spPr>
          <a:xfrm>
            <a:off x="4526280" y="286207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79.9%(2026) → 80.3%(2027) → 80.8%</a:t>
            </a:r>
          </a:p>
        </p:txBody>
      </p:sp>
      <p:sp>
        <p:nvSpPr>
          <p:cNvPr id="14" name="Rounded Rectangle 13"/>
          <p:cNvSpPr/>
          <p:nvPr/>
        </p:nvSpPr>
        <p:spPr>
          <a:xfrm>
            <a:off x="8010144" y="1737360"/>
            <a:ext cx="3538728"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11312" y="1883664"/>
            <a:ext cx="3136392"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정시 비중 (66,894명)</a:t>
            </a:r>
          </a:p>
        </p:txBody>
      </p:sp>
      <p:sp>
        <p:nvSpPr>
          <p:cNvPr id="16" name="TextBox 15"/>
          <p:cNvSpPr txBox="1"/>
          <p:nvPr/>
        </p:nvSpPr>
        <p:spPr>
          <a:xfrm>
            <a:off x="8211312" y="2157984"/>
            <a:ext cx="3136392" cy="493776"/>
          </a:xfrm>
          <a:prstGeom prst="rect">
            <a:avLst/>
          </a:prstGeom>
          <a:noFill/>
        </p:spPr>
        <p:txBody>
          <a:bodyPr wrap="square" anchor="t" lIns="0" rIns="0" tIns="0" bIns="0">
            <a:spAutoFit/>
          </a:bodyPr>
          <a:lstStyle/>
          <a:p>
            <a:pPr algn="l"/>
            <a:r>
              <a:rPr sz="2700" b="1" i="0">
                <a:solidFill>
                  <a:srgbClr val="A63A2B"/>
                </a:solidFill>
                <a:latin typeface="맑은 고딕"/>
                <a:ea typeface="맑은 고딕"/>
                <a:cs typeface="맑은 고딕"/>
              </a:rPr>
              <a:t>19.2%</a:t>
            </a:r>
          </a:p>
        </p:txBody>
      </p:sp>
      <p:sp>
        <p:nvSpPr>
          <p:cNvPr id="17" name="TextBox 16"/>
          <p:cNvSpPr txBox="1"/>
          <p:nvPr/>
        </p:nvSpPr>
        <p:spPr>
          <a:xfrm>
            <a:off x="8211312" y="2862072"/>
            <a:ext cx="3136392"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전년 대비 -1,240명</a:t>
            </a:r>
          </a:p>
        </p:txBody>
      </p:sp>
      <p:sp>
        <p:nvSpPr>
          <p:cNvPr id="18" name="TextBox 17"/>
          <p:cNvSpPr txBox="1"/>
          <p:nvPr/>
        </p:nvSpPr>
        <p:spPr>
          <a:xfrm>
            <a:off x="640080" y="3749039"/>
            <a:ext cx="10911535" cy="32004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수도권 vs 비수도권 — 정시의 무게가 다릅니다</a:t>
            </a:r>
          </a:p>
        </p:txBody>
      </p:sp>
      <p:sp>
        <p:nvSpPr>
          <p:cNvPr id="19" name="TextBox 18"/>
          <p:cNvSpPr txBox="1"/>
          <p:nvPr/>
        </p:nvSpPr>
        <p:spPr>
          <a:xfrm>
            <a:off x="640080" y="4215383"/>
            <a:ext cx="1188720" cy="274320"/>
          </a:xfrm>
          <a:prstGeom prst="rect">
            <a:avLst/>
          </a:prstGeom>
          <a:noFill/>
        </p:spPr>
        <p:txBody>
          <a:bodyPr wrap="square" anchor="t" lIns="0" rIns="0" tIns="0" bIns="0">
            <a:spAutoFit/>
          </a:bodyPr>
          <a:lstStyle/>
          <a:p>
            <a:pPr algn="l"/>
            <a:r>
              <a:rPr sz="1150" b="1" i="0">
                <a:solidFill>
                  <a:srgbClr val="1A1A1A"/>
                </a:solidFill>
                <a:latin typeface="맑은 고딕"/>
                <a:ea typeface="맑은 고딕"/>
                <a:cs typeface="맑은 고딕"/>
              </a:rPr>
              <a:t>수도권</a:t>
            </a:r>
          </a:p>
        </p:txBody>
      </p:sp>
      <p:sp>
        <p:nvSpPr>
          <p:cNvPr id="20" name="Rectangle 19"/>
          <p:cNvSpPr/>
          <p:nvPr/>
        </p:nvSpPr>
        <p:spPr>
          <a:xfrm>
            <a:off x="1965960" y="4160520"/>
            <a:ext cx="5245181" cy="384048"/>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ectangle 20"/>
          <p:cNvSpPr/>
          <p:nvPr/>
        </p:nvSpPr>
        <p:spPr>
          <a:xfrm>
            <a:off x="7211141" y="4160520"/>
            <a:ext cx="2618658" cy="384048"/>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2103120" y="4215383"/>
            <a:ext cx="2926080" cy="274320"/>
          </a:xfrm>
          <a:prstGeom prst="rect">
            <a:avLst/>
          </a:prstGeom>
          <a:noFill/>
        </p:spPr>
        <p:txBody>
          <a:bodyPr wrap="square" anchor="t" lIns="0" rIns="0" tIns="0" bIns="0">
            <a:spAutoFit/>
          </a:bodyPr>
          <a:lstStyle/>
          <a:p>
            <a:pPr algn="l"/>
            <a:r>
              <a:rPr sz="1000" b="1" i="0">
                <a:solidFill>
                  <a:srgbClr val="FCF4E2"/>
                </a:solidFill>
                <a:latin typeface="맑은 고딕"/>
                <a:ea typeface="맑은 고딕"/>
                <a:cs typeface="맑은 고딕"/>
              </a:rPr>
              <a:t>수시 90,383</a:t>
            </a:r>
          </a:p>
        </p:txBody>
      </p:sp>
      <p:sp>
        <p:nvSpPr>
          <p:cNvPr id="23" name="TextBox 22"/>
          <p:cNvSpPr txBox="1"/>
          <p:nvPr/>
        </p:nvSpPr>
        <p:spPr>
          <a:xfrm>
            <a:off x="9966960" y="4215383"/>
            <a:ext cx="1920240" cy="27432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정시 45,037 · 33.3%</a:t>
            </a:r>
          </a:p>
        </p:txBody>
      </p:sp>
      <p:sp>
        <p:nvSpPr>
          <p:cNvPr id="24" name="TextBox 23"/>
          <p:cNvSpPr txBox="1"/>
          <p:nvPr/>
        </p:nvSpPr>
        <p:spPr>
          <a:xfrm>
            <a:off x="640080" y="4873751"/>
            <a:ext cx="1188720" cy="274320"/>
          </a:xfrm>
          <a:prstGeom prst="rect">
            <a:avLst/>
          </a:prstGeom>
          <a:noFill/>
        </p:spPr>
        <p:txBody>
          <a:bodyPr wrap="square" anchor="t" lIns="0" rIns="0" tIns="0" bIns="0">
            <a:spAutoFit/>
          </a:bodyPr>
          <a:lstStyle/>
          <a:p>
            <a:pPr algn="l"/>
            <a:r>
              <a:rPr sz="1150" b="1" i="0">
                <a:solidFill>
                  <a:srgbClr val="1A1A1A"/>
                </a:solidFill>
                <a:latin typeface="맑은 고딕"/>
                <a:ea typeface="맑은 고딕"/>
                <a:cs typeface="맑은 고딕"/>
              </a:rPr>
              <a:t>비수도권</a:t>
            </a:r>
          </a:p>
        </p:txBody>
      </p:sp>
      <p:sp>
        <p:nvSpPr>
          <p:cNvPr id="25" name="Rectangle 24"/>
          <p:cNvSpPr/>
          <p:nvPr/>
        </p:nvSpPr>
        <p:spPr>
          <a:xfrm>
            <a:off x="1965960" y="4818888"/>
            <a:ext cx="7061728" cy="384048"/>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Rectangle 25"/>
          <p:cNvSpPr/>
          <p:nvPr/>
        </p:nvSpPr>
        <p:spPr>
          <a:xfrm>
            <a:off x="9027688" y="4818888"/>
            <a:ext cx="802111" cy="384048"/>
          </a:xfrm>
          <a:prstGeom prst="rect">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2103120" y="4873751"/>
            <a:ext cx="2926080" cy="274320"/>
          </a:xfrm>
          <a:prstGeom prst="rect">
            <a:avLst/>
          </a:prstGeom>
          <a:noFill/>
        </p:spPr>
        <p:txBody>
          <a:bodyPr wrap="square" anchor="t" lIns="0" rIns="0" tIns="0" bIns="0">
            <a:spAutoFit/>
          </a:bodyPr>
          <a:lstStyle/>
          <a:p>
            <a:pPr algn="l"/>
            <a:r>
              <a:rPr sz="1000" b="1" i="0">
                <a:solidFill>
                  <a:srgbClr val="FCF4E2"/>
                </a:solidFill>
                <a:latin typeface="맑은 고딕"/>
                <a:ea typeface="맑은 고딕"/>
                <a:cs typeface="맑은 고딕"/>
              </a:rPr>
              <a:t>수시 191,512</a:t>
            </a:r>
          </a:p>
        </p:txBody>
      </p:sp>
      <p:sp>
        <p:nvSpPr>
          <p:cNvPr id="28" name="TextBox 27"/>
          <p:cNvSpPr txBox="1"/>
          <p:nvPr/>
        </p:nvSpPr>
        <p:spPr>
          <a:xfrm>
            <a:off x="9966960" y="4873751"/>
            <a:ext cx="1920240" cy="274320"/>
          </a:xfrm>
          <a:prstGeom prst="rect">
            <a:avLst/>
          </a:prstGeom>
          <a:noFill/>
        </p:spPr>
        <p:txBody>
          <a:bodyPr wrap="square" anchor="t" lIns="0" rIns="0" tIns="0" bIns="0">
            <a:spAutoFit/>
          </a:bodyPr>
          <a:lstStyle/>
          <a:p>
            <a:pPr algn="l"/>
            <a:r>
              <a:rPr sz="1050" b="1" i="0">
                <a:solidFill>
                  <a:srgbClr val="8A6F2E"/>
                </a:solidFill>
                <a:latin typeface="맑은 고딕"/>
                <a:ea typeface="맑은 고딕"/>
                <a:cs typeface="맑은 고딕"/>
              </a:rPr>
              <a:t>정시 21,857 · 10.2%</a:t>
            </a:r>
          </a:p>
        </p:txBody>
      </p:sp>
      <p:sp>
        <p:nvSpPr>
          <p:cNvPr id="29" name="Rounded Rectangle 2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ounded Rectangle 2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1" name="TextBox 3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정시가 사라진 게 아닙니다 — 수도권 정시는 여전히 3분의 1. 다만 그 '안'이 바뀝니다(PART 3).</a:t>
            </a:r>
          </a:p>
        </p:txBody>
      </p:sp>
      <p:sp>
        <p:nvSpPr>
          <p:cNvPr id="32" name="TextBox 3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(대교협, 2026.4.).</a:t>
            </a:r>
          </a:p>
        </p:txBody>
      </p:sp>
      <p:sp>
        <p:nvSpPr>
          <p:cNvPr id="33" name="TextBox 3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17</a:t>
            </a:r>
          </a:p>
        </p:txBody>
      </p:sp>
    </p:spTree>
  </p:cSld>
  <p:clrMapOvr>
    <a:masterClrMapping/>
  </p:clrMapOvr>
</p:sld>
</file>

<file path=ppt/slides/slide1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늘어난 곳은 학생부, 줄어든 곳은 수능</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전형유형별 모집 인원과 증감 (전국 4년제)</a:t>
            </a:r>
          </a:p>
        </p:txBody>
      </p:sp>
      <p:graphicFrame>
        <p:nvGraphicFramePr>
          <p:cNvPr id="6" name="Table 5"/>
          <p:cNvGraphicFramePr>
            <a:graphicFrameLocks noGrp="1"/>
          </p:cNvGraphicFramePr>
          <p:nvPr/>
        </p:nvGraphicFramePr>
        <p:xfrm>
          <a:off x="640080" y="1737360"/>
          <a:ext cx="6675120" cy="3017520"/>
        </p:xfrm>
        <a:graphic>
          <a:graphicData uri="http://schemas.openxmlformats.org/drawingml/2006/table">
            <a:tbl>
              <a:tblPr>
                <a:tableStyleId>{5C22544A-7EE6-4342-B048-85BDC9FD1C3A}</a:tableStyleId>
              </a:tblPr>
              <a:tblGrid>
                <a:gridCol w="1920240"/>
                <a:gridCol w="1737360"/>
                <a:gridCol w="1280160"/>
                <a:gridCol w="1737360"/>
              </a:tblGrid>
              <a:tr h="502920">
                <a:tc>
                  <a:txBody>
                    <a:bodyPr wrap="square"/>
                    <a:lstStyle/>
                    <a:p>
                      <a:pPr algn="l">
                        <a:lnSpc>
                          <a:spcPct val="100000"/>
                        </a:lnSpc>
                      </a:pPr>
                      <a:r>
                        <a:rPr sz="1000" b="1" i="0">
                          <a:solidFill>
                            <a:srgbClr val="FCF4E2"/>
                          </a:solidFill>
                          <a:latin typeface="맑은 고딕"/>
                          <a:ea typeface="맑은 고딕"/>
                          <a:cs typeface="맑은 고딕"/>
                        </a:rPr>
                        <a:t>전형 유형</a:t>
                      </a:r>
                    </a:p>
                  </a:txBody>
                  <a:tcPr marL="64008" marR="45720" marT="18288" marB="18288" anchor="ctr">
                    <a:solidFill>
                      <a:srgbClr val="03392A"/>
                    </a:solidFill>
                  </a:tcPr>
                </a:tc>
                <a:tc>
                  <a:txBody>
                    <a:bodyPr wrap="square"/>
                    <a:lstStyle/>
                    <a:p>
                      <a:pPr algn="r">
                        <a:lnSpc>
                          <a:spcPct val="100000"/>
                        </a:lnSpc>
                      </a:pPr>
                      <a:r>
                        <a:rPr sz="1000" b="1" i="0">
                          <a:solidFill>
                            <a:srgbClr val="FCF4E2"/>
                          </a:solidFill>
                          <a:latin typeface="맑은 고딕"/>
                          <a:ea typeface="맑은 고딕"/>
                          <a:cs typeface="맑은 고딕"/>
                        </a:rPr>
                        <a:t>2028 인원</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비중</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전년 대비</a:t>
                      </a:r>
                    </a:p>
                  </a:txBody>
                  <a:tcPr marL="64008" marR="45720" marT="18288" marB="18288" anchor="ctr">
                    <a:solidFill>
                      <a:srgbClr val="03392A"/>
                    </a:solidFill>
                  </a:tcPr>
                </a:tc>
              </a:tr>
              <a:tr h="502920">
                <a:tc>
                  <a:txBody>
                    <a:bodyPr wrap="square"/>
                    <a:lstStyle/>
                    <a:p>
                      <a:pPr algn="l">
                        <a:lnSpc>
                          <a:spcPct val="100000"/>
                        </a:lnSpc>
                      </a:pPr>
                      <a:r>
                        <a:rPr sz="1100" b="0" i="0">
                          <a:solidFill>
                            <a:srgbClr val="1A1A1A"/>
                          </a:solidFill>
                          <a:latin typeface="맑은 고딕"/>
                          <a:ea typeface="맑은 고딕"/>
                          <a:cs typeface="맑은 고딕"/>
                        </a:rPr>
                        <a:t>학생부교과</a:t>
                      </a:r>
                    </a:p>
                  </a:txBody>
                  <a:tcPr marL="64008" marR="45720" marT="18288" marB="18288" anchor="ctr">
                    <a:solidFill>
                      <a:srgbClr val="FFFFFF"/>
                    </a:solidFill>
                  </a:tcPr>
                </a:tc>
                <a:tc>
                  <a:txBody>
                    <a:bodyPr wrap="square"/>
                    <a:lstStyle/>
                    <a:p>
                      <a:pPr algn="r">
                        <a:lnSpc>
                          <a:spcPct val="100000"/>
                        </a:lnSpc>
                      </a:pPr>
                      <a:r>
                        <a:rPr sz="1100" b="0" i="0">
                          <a:solidFill>
                            <a:srgbClr val="1A1A1A"/>
                          </a:solidFill>
                          <a:latin typeface="맑은 고딕"/>
                          <a:ea typeface="맑은 고딕"/>
                          <a:cs typeface="맑은 고딕"/>
                        </a:rPr>
                        <a:t>158,501</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45.4%</a:t>
                      </a:r>
                    </a:p>
                  </a:txBody>
                  <a:tcPr marL="64008" marR="45720" marT="18288" marB="18288" anchor="ctr">
                    <a:solidFill>
                      <a:srgbClr val="FFFFFF"/>
                    </a:solidFill>
                  </a:tcPr>
                </a:tc>
                <a:tc>
                  <a:txBody>
                    <a:bodyPr wrap="square"/>
                    <a:lstStyle/>
                    <a:p>
                      <a:pPr algn="ctr">
                        <a:lnSpc>
                          <a:spcPct val="100000"/>
                        </a:lnSpc>
                      </a:pPr>
                      <a:r>
                        <a:rPr sz="1100" b="1" i="0">
                          <a:solidFill>
                            <a:srgbClr val="2E6B4F"/>
                          </a:solidFill>
                          <a:latin typeface="맑은 고딕"/>
                          <a:ea typeface="맑은 고딕"/>
                          <a:cs typeface="맑은 고딕"/>
                        </a:rPr>
                        <a:t>▲ 1,870</a:t>
                      </a:r>
                    </a:p>
                  </a:txBody>
                  <a:tcPr marL="64008" marR="45720" marT="18288" marB="18288" anchor="ctr">
                    <a:solidFill>
                      <a:srgbClr val="FFFFFF"/>
                    </a:solidFill>
                  </a:tcPr>
                </a:tc>
              </a:tr>
              <a:tr h="502920">
                <a:tc>
                  <a:txBody>
                    <a:bodyPr wrap="square"/>
                    <a:lstStyle/>
                    <a:p>
                      <a:pPr algn="l">
                        <a:lnSpc>
                          <a:spcPct val="100000"/>
                        </a:lnSpc>
                      </a:pPr>
                      <a:r>
                        <a:rPr sz="1100" b="0" i="0">
                          <a:solidFill>
                            <a:srgbClr val="1A1A1A"/>
                          </a:solidFill>
                          <a:latin typeface="맑은 고딕"/>
                          <a:ea typeface="맑은 고딕"/>
                          <a:cs typeface="맑은 고딕"/>
                        </a:rPr>
                        <a:t>학생부종합</a:t>
                      </a:r>
                    </a:p>
                  </a:txBody>
                  <a:tcPr marL="64008" marR="45720" marT="18288" marB="18288" anchor="ctr">
                    <a:solidFill>
                      <a:srgbClr val="F3EEE1"/>
                    </a:solidFill>
                  </a:tcPr>
                </a:tc>
                <a:tc>
                  <a:txBody>
                    <a:bodyPr wrap="square"/>
                    <a:lstStyle/>
                    <a:p>
                      <a:pPr algn="r">
                        <a:lnSpc>
                          <a:spcPct val="100000"/>
                        </a:lnSpc>
                      </a:pPr>
                      <a:r>
                        <a:rPr sz="1100" b="0" i="0">
                          <a:solidFill>
                            <a:srgbClr val="1A1A1A"/>
                          </a:solidFill>
                          <a:latin typeface="맑은 고딕"/>
                          <a:ea typeface="맑은 고딕"/>
                          <a:cs typeface="맑은 고딕"/>
                        </a:rPr>
                        <a:t>84,806</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24.3%</a:t>
                      </a:r>
                    </a:p>
                  </a:txBody>
                  <a:tcPr marL="64008" marR="45720" marT="18288" marB="18288" anchor="ctr">
                    <a:solidFill>
                      <a:srgbClr val="F3EEE1"/>
                    </a:solidFill>
                  </a:tcPr>
                </a:tc>
                <a:tc>
                  <a:txBody>
                    <a:bodyPr wrap="square"/>
                    <a:lstStyle/>
                    <a:p>
                      <a:pPr algn="ctr">
                        <a:lnSpc>
                          <a:spcPct val="100000"/>
                        </a:lnSpc>
                      </a:pPr>
                      <a:r>
                        <a:rPr sz="1100" b="1" i="0">
                          <a:solidFill>
                            <a:srgbClr val="2E6B4F"/>
                          </a:solidFill>
                          <a:latin typeface="맑은 고딕"/>
                          <a:ea typeface="맑은 고딕"/>
                          <a:cs typeface="맑은 고딕"/>
                        </a:rPr>
                        <a:t>▲ 2,758</a:t>
                      </a:r>
                    </a:p>
                  </a:txBody>
                  <a:tcPr marL="64008" marR="45720" marT="18288" marB="18288" anchor="ctr">
                    <a:solidFill>
                      <a:srgbClr val="F3EEE1"/>
                    </a:solidFill>
                  </a:tcPr>
                </a:tc>
              </a:tr>
              <a:tr h="502920">
                <a:tc>
                  <a:txBody>
                    <a:bodyPr wrap="square"/>
                    <a:lstStyle/>
                    <a:p>
                      <a:pPr algn="l">
                        <a:lnSpc>
                          <a:spcPct val="100000"/>
                        </a:lnSpc>
                      </a:pPr>
                      <a:r>
                        <a:rPr sz="1100" b="0" i="0">
                          <a:solidFill>
                            <a:srgbClr val="1A1A1A"/>
                          </a:solidFill>
                          <a:latin typeface="맑은 고딕"/>
                          <a:ea typeface="맑은 고딕"/>
                          <a:cs typeface="맑은 고딕"/>
                        </a:rPr>
                        <a:t>논술</a:t>
                      </a:r>
                    </a:p>
                  </a:txBody>
                  <a:tcPr marL="64008" marR="45720" marT="18288" marB="18288" anchor="ctr">
                    <a:solidFill>
                      <a:srgbClr val="FFFFFF"/>
                    </a:solidFill>
                  </a:tcPr>
                </a:tc>
                <a:tc>
                  <a:txBody>
                    <a:bodyPr wrap="square"/>
                    <a:lstStyle/>
                    <a:p>
                      <a:pPr algn="r">
                        <a:lnSpc>
                          <a:spcPct val="100000"/>
                        </a:lnSpc>
                      </a:pPr>
                      <a:r>
                        <a:rPr sz="1100" b="0" i="0">
                          <a:solidFill>
                            <a:srgbClr val="1A1A1A"/>
                          </a:solidFill>
                          <a:latin typeface="맑은 고딕"/>
                          <a:ea typeface="맑은 고딕"/>
                          <a:cs typeface="맑은 고딕"/>
                        </a:rPr>
                        <a:t>12,727</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3.6%</a:t>
                      </a:r>
                    </a:p>
                  </a:txBody>
                  <a:tcPr marL="64008" marR="45720" marT="18288" marB="18288" anchor="ctr">
                    <a:solidFill>
                      <a:srgbClr val="FFFFFF"/>
                    </a:solidFill>
                  </a:tcPr>
                </a:tc>
                <a:tc>
                  <a:txBody>
                    <a:bodyPr wrap="square"/>
                    <a:lstStyle/>
                    <a:p>
                      <a:pPr algn="ctr">
                        <a:lnSpc>
                          <a:spcPct val="100000"/>
                        </a:lnSpc>
                      </a:pPr>
                      <a:r>
                        <a:rPr sz="1100" b="0" i="0">
                          <a:solidFill>
                            <a:srgbClr val="2E6B4F"/>
                          </a:solidFill>
                          <a:latin typeface="맑은 고딕"/>
                          <a:ea typeface="맑은 고딕"/>
                          <a:cs typeface="맑은 고딕"/>
                        </a:rPr>
                        <a:t>▲ 16</a:t>
                      </a:r>
                    </a:p>
                  </a:txBody>
                  <a:tcPr marL="64008" marR="45720" marT="18288" marB="18288" anchor="ctr">
                    <a:solidFill>
                      <a:srgbClr val="FFFFFF"/>
                    </a:solidFill>
                  </a:tcPr>
                </a:tc>
              </a:tr>
              <a:tr h="502920">
                <a:tc>
                  <a:txBody>
                    <a:bodyPr wrap="square"/>
                    <a:lstStyle/>
                    <a:p>
                      <a:pPr algn="l">
                        <a:lnSpc>
                          <a:spcPct val="100000"/>
                        </a:lnSpc>
                      </a:pPr>
                      <a:r>
                        <a:rPr sz="1100" b="0" i="0">
                          <a:solidFill>
                            <a:srgbClr val="1A1A1A"/>
                          </a:solidFill>
                          <a:latin typeface="맑은 고딕"/>
                          <a:ea typeface="맑은 고딕"/>
                          <a:cs typeface="맑은 고딕"/>
                        </a:rPr>
                        <a:t>수능(정시)</a:t>
                      </a:r>
                    </a:p>
                  </a:txBody>
                  <a:tcPr marL="64008" marR="45720" marT="18288" marB="18288" anchor="ctr">
                    <a:solidFill>
                      <a:srgbClr val="F3EEE1"/>
                    </a:solidFill>
                  </a:tcPr>
                </a:tc>
                <a:tc>
                  <a:txBody>
                    <a:bodyPr wrap="square"/>
                    <a:lstStyle/>
                    <a:p>
                      <a:pPr algn="r">
                        <a:lnSpc>
                          <a:spcPct val="100000"/>
                        </a:lnSpc>
                      </a:pPr>
                      <a:r>
                        <a:rPr sz="1100" b="0" i="0">
                          <a:solidFill>
                            <a:srgbClr val="1A1A1A"/>
                          </a:solidFill>
                          <a:latin typeface="맑은 고딕"/>
                          <a:ea typeface="맑은 고딕"/>
                          <a:cs typeface="맑은 고딕"/>
                        </a:rPr>
                        <a:t>61,779</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17.7%</a:t>
                      </a:r>
                    </a:p>
                  </a:txBody>
                  <a:tcPr marL="64008" marR="45720" marT="18288" marB="18288" anchor="ctr">
                    <a:solidFill>
                      <a:srgbClr val="F3EEE1"/>
                    </a:solidFill>
                  </a:tcPr>
                </a:tc>
                <a:tc>
                  <a:txBody>
                    <a:bodyPr wrap="square"/>
                    <a:lstStyle/>
                    <a:p>
                      <a:pPr algn="ctr">
                        <a:lnSpc>
                          <a:spcPct val="100000"/>
                        </a:lnSpc>
                      </a:pPr>
                      <a:r>
                        <a:rPr sz="1100" b="1" i="0">
                          <a:solidFill>
                            <a:srgbClr val="A63A2B"/>
                          </a:solidFill>
                          <a:latin typeface="맑은 고딕"/>
                          <a:ea typeface="맑은 고딕"/>
                          <a:cs typeface="맑은 고딕"/>
                        </a:rPr>
                        <a:t>▼ 1,416</a:t>
                      </a:r>
                    </a:p>
                  </a:txBody>
                  <a:tcPr marL="64008" marR="45720" marT="18288" marB="18288" anchor="ctr">
                    <a:solidFill>
                      <a:srgbClr val="F3EEE1"/>
                    </a:solidFill>
                  </a:tcPr>
                </a:tc>
              </a:tr>
              <a:tr h="502920">
                <a:tc>
                  <a:txBody>
                    <a:bodyPr wrap="square"/>
                    <a:lstStyle/>
                    <a:p>
                      <a:pPr algn="l">
                        <a:lnSpc>
                          <a:spcPct val="100000"/>
                        </a:lnSpc>
                      </a:pPr>
                      <a:r>
                        <a:rPr sz="1100" b="0" i="0">
                          <a:solidFill>
                            <a:srgbClr val="1A1A1A"/>
                          </a:solidFill>
                          <a:latin typeface="맑은 고딕"/>
                          <a:ea typeface="맑은 고딕"/>
                          <a:cs typeface="맑은 고딕"/>
                        </a:rPr>
                        <a:t>실기·실적 등</a:t>
                      </a:r>
                    </a:p>
                  </a:txBody>
                  <a:tcPr marL="64008" marR="45720" marT="18288" marB="18288" anchor="ctr">
                    <a:solidFill>
                      <a:srgbClr val="FFFFFF"/>
                    </a:solidFill>
                  </a:tcPr>
                </a:tc>
                <a:tc>
                  <a:txBody>
                    <a:bodyPr wrap="square"/>
                    <a:lstStyle/>
                    <a:p>
                      <a:pPr algn="r">
                        <a:lnSpc>
                          <a:spcPct val="100000"/>
                        </a:lnSpc>
                      </a:pPr>
                      <a:r>
                        <a:rPr sz="1100" b="0" i="0">
                          <a:solidFill>
                            <a:srgbClr val="1A1A1A"/>
                          </a:solidFill>
                          <a:latin typeface="맑은 고딕"/>
                          <a:ea typeface="맑은 고딕"/>
                          <a:cs typeface="맑은 고딕"/>
                        </a:rPr>
                        <a:t>31,000내외</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8.9%</a:t>
                      </a:r>
                    </a:p>
                  </a:txBody>
                  <a:tcPr marL="64008" marR="45720" marT="18288" marB="18288" anchor="ctr">
                    <a:solidFill>
                      <a:srgbClr val="FFFFFF"/>
                    </a:solidFill>
                  </a:tcPr>
                </a:tc>
                <a:tc>
                  <a:txBody>
                    <a:bodyPr wrap="square"/>
                    <a:lstStyle/>
                    <a:p>
                      <a:pPr algn="ctr">
                        <a:lnSpc>
                          <a:spcPct val="100000"/>
                        </a:lnSpc>
                      </a:pPr>
                      <a:r>
                        <a:rPr sz="1100" b="0" i="0">
                          <a:solidFill>
                            <a:srgbClr val="6F6A5C"/>
                          </a:solidFill>
                          <a:latin typeface="맑은 고딕"/>
                          <a:ea typeface="맑은 고딕"/>
                          <a:cs typeface="맑은 고딕"/>
                        </a:rPr>
                        <a:t>▼ 소폭</a:t>
                      </a:r>
                    </a:p>
                  </a:txBody>
                  <a:tcPr marL="64008" marR="45720" marT="18288" marB="18288" anchor="ctr">
                    <a:solidFill>
                      <a:srgbClr val="FFFFFF"/>
                    </a:solidFill>
                  </a:tcPr>
                </a:tc>
              </a:tr>
            </a:tbl>
          </a:graphicData>
        </a:graphic>
      </p:graphicFrame>
      <p:sp>
        <p:nvSpPr>
          <p:cNvPr id="7" name="Rounded Rectangle 6"/>
          <p:cNvSpPr/>
          <p:nvPr/>
        </p:nvSpPr>
        <p:spPr>
          <a:xfrm>
            <a:off x="7589520" y="1737360"/>
            <a:ext cx="3959352" cy="30175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845552" y="1920240"/>
            <a:ext cx="3474720" cy="2743200"/>
          </a:xfrm>
          <a:prstGeom prst="rect">
            <a:avLst/>
          </a:prstGeom>
          <a:noFill/>
        </p:spPr>
        <p:txBody>
          <a:bodyPr wrap="square" anchor="t" lIns="0" rIns="0" tIns="0" bIns="0">
            <a:spAutoFit/>
          </a:bodyPr>
          <a:lstStyle/>
          <a:p>
            <a:pPr algn="l"/>
            <a:r>
              <a:rPr sz="1300" b="1" i="0">
                <a:solidFill>
                  <a:srgbClr val="03392A"/>
                </a:solidFill>
                <a:latin typeface="맑은 고딕"/>
                <a:ea typeface="맑은 고딕"/>
                <a:cs typeface="맑은 고딕"/>
              </a:rPr>
              <a:t>이 표의 의미</a:t>
            </a:r>
          </a:p>
          <a:p>
            <a:pPr algn="l">
              <a:lnSpc>
                <a:spcPct val="130000"/>
              </a:lnSpc>
              <a:spcBef>
                <a:spcPts val="800"/>
              </a:spcBef>
            </a:pPr>
            <a:r>
              <a:rPr sz="1250" b="1" i="0">
                <a:solidFill>
                  <a:srgbClr val="1A1A1A"/>
                </a:solidFill>
                <a:latin typeface="맑은 고딕"/>
                <a:ea typeface="맑은 고딕"/>
                <a:cs typeface="맑은 고딕"/>
              </a:rPr>
              <a:t>2명 중 1명</a:t>
            </a:r>
            <a:r>
              <a:rPr sz="1100" b="0" i="0">
                <a:solidFill>
                  <a:srgbClr val="3A372F"/>
                </a:solidFill>
                <a:latin typeface="맑은 고딕"/>
                <a:ea typeface="맑은 고딕"/>
                <a:cs typeface="맑은 고딕"/>
              </a:rPr>
              <a:t>이 교과전형으로 대학에 갑니다(45.4%) — 내신 관리가 곧 최대 전형 대비.</a:t>
            </a:r>
          </a:p>
          <a:p>
            <a:pPr algn="l">
              <a:lnSpc>
                <a:spcPct val="130000"/>
              </a:lnSpc>
              <a:spcBef>
                <a:spcPts val="800"/>
              </a:spcBef>
            </a:pPr>
            <a:r>
              <a:rPr sz="1250" b="1" i="0">
                <a:solidFill>
                  <a:srgbClr val="1A1A1A"/>
                </a:solidFill>
                <a:latin typeface="맑은 고딕"/>
                <a:ea typeface="맑은 고딕"/>
                <a:cs typeface="맑은 고딕"/>
              </a:rPr>
              <a:t>종합전형 +2,758명</a:t>
            </a:r>
            <a:r>
              <a:rPr sz="1100" b="0" i="0">
                <a:solidFill>
                  <a:srgbClr val="3A372F"/>
                </a:solidFill>
                <a:latin typeface="맑은 고딕"/>
                <a:ea typeface="맑은 고딕"/>
                <a:cs typeface="맑은 고딕"/>
              </a:rPr>
              <a:t> — 5등급제로 내신 변별이 줄자 대학은 '생기부를 읽는 전형'을 늘렸습니다.</a:t>
            </a:r>
          </a:p>
          <a:p>
            <a:pPr algn="l">
              <a:lnSpc>
                <a:spcPct val="130000"/>
              </a:lnSpc>
              <a:spcBef>
                <a:spcPts val="800"/>
              </a:spcBef>
            </a:pPr>
            <a:r>
              <a:rPr sz="1250" b="1" i="0">
                <a:solidFill>
                  <a:srgbClr val="1A1A1A"/>
                </a:solidFill>
                <a:latin typeface="맑은 고딕"/>
                <a:ea typeface="맑은 고딕"/>
                <a:cs typeface="맑은 고딕"/>
              </a:rPr>
              <a:t>수능 위주 -1,416명</a:t>
            </a:r>
            <a:r>
              <a:rPr sz="1100" b="0" i="0">
                <a:solidFill>
                  <a:srgbClr val="3A372F"/>
                </a:solidFill>
                <a:latin typeface="맑은 고딕"/>
                <a:ea typeface="맑은 고딕"/>
                <a:cs typeface="맑은 고딕"/>
              </a:rPr>
              <a:t> — 정시 축소는 전국 공통 흐름입니다.</a:t>
            </a:r>
          </a:p>
        </p:txBody>
      </p:sp>
      <p:sp>
        <p:nvSpPr>
          <p:cNvPr id="9" name="Rounded Rectangle 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전형 지형이 '학생부 쪽'으로 기울었습니다 — 생기부 없이 설계할 수 있는 입시가 줄어듭니다.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(대교협, 2026.4.). 실기·기타 항목은 반올림 표기.</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18</a:t>
            </a:r>
          </a:p>
        </p:txBody>
      </p:sp>
    </p:spTree>
  </p:cSld>
  <p:clrMapOvr>
    <a:masterClrMapping/>
  </p:clrMapOvr>
</p:sld>
</file>

<file path=ppt/slides/slide1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그런데 상위권 대학은 더 세게 줄였습니다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정시 모집 비중 변화 (2027 → 2028)</a:t>
            </a:r>
          </a:p>
        </p:txBody>
      </p:sp>
      <p:sp>
        <p:nvSpPr>
          <p:cNvPr id="6" name="Rectangle 5"/>
          <p:cNvSpPr/>
          <p:nvPr/>
        </p:nvSpPr>
        <p:spPr>
          <a:xfrm>
            <a:off x="1143000" y="2618841"/>
            <a:ext cx="685800" cy="1724558"/>
          </a:xfrm>
          <a:prstGeom prst="rect">
            <a:avLst/>
          </a:prstGeom>
          <a:solidFill>
            <a:srgbClr val="C6BF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ectangle 6"/>
          <p:cNvSpPr/>
          <p:nvPr/>
        </p:nvSpPr>
        <p:spPr>
          <a:xfrm>
            <a:off x="1965960" y="2955340"/>
            <a:ext cx="685800" cy="1388059"/>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05839" y="2326233"/>
            <a:ext cx="960120" cy="274320"/>
          </a:xfrm>
          <a:prstGeom prst="rect">
            <a:avLst/>
          </a:prstGeom>
          <a:noFill/>
        </p:spPr>
        <p:txBody>
          <a:bodyPr wrap="square" anchor="t" lIns="0" rIns="0" tIns="0" bIns="0">
            <a:spAutoFit/>
          </a:bodyPr>
          <a:lstStyle/>
          <a:p>
            <a:pPr algn="ctr"/>
            <a:r>
              <a:rPr sz="1050" b="1" i="0">
                <a:solidFill>
                  <a:srgbClr val="6F6A5C"/>
                </a:solidFill>
                <a:latin typeface="맑은 고딕"/>
                <a:ea typeface="맑은 고딕"/>
                <a:cs typeface="맑은 고딕"/>
              </a:rPr>
              <a:t>41%</a:t>
            </a:r>
          </a:p>
        </p:txBody>
      </p:sp>
      <p:sp>
        <p:nvSpPr>
          <p:cNvPr id="9" name="TextBox 8"/>
          <p:cNvSpPr txBox="1"/>
          <p:nvPr/>
        </p:nvSpPr>
        <p:spPr>
          <a:xfrm>
            <a:off x="1828800" y="2662732"/>
            <a:ext cx="960120" cy="274320"/>
          </a:xfrm>
          <a:prstGeom prst="rect">
            <a:avLst/>
          </a:prstGeom>
          <a:noFill/>
        </p:spPr>
        <p:txBody>
          <a:bodyPr wrap="square" anchor="t" lIns="0" rIns="0" tIns="0" bIns="0">
            <a:spAutoFit/>
          </a:bodyPr>
          <a:lstStyle/>
          <a:p>
            <a:pPr algn="ctr"/>
            <a:r>
              <a:rPr sz="1150" b="1" i="0">
                <a:solidFill>
                  <a:srgbClr val="03392A"/>
                </a:solidFill>
                <a:latin typeface="맑은 고딕"/>
                <a:ea typeface="맑은 고딕"/>
                <a:cs typeface="맑은 고딕"/>
              </a:rPr>
              <a:t>33%</a:t>
            </a:r>
          </a:p>
        </p:txBody>
      </p:sp>
      <p:sp>
        <p:nvSpPr>
          <p:cNvPr id="10" name="TextBox 9"/>
          <p:cNvSpPr txBox="1"/>
          <p:nvPr/>
        </p:nvSpPr>
        <p:spPr>
          <a:xfrm>
            <a:off x="1005839" y="4434840"/>
            <a:ext cx="1828800" cy="274320"/>
          </a:xfrm>
          <a:prstGeom prst="rect">
            <a:avLst/>
          </a:prstGeom>
          <a:noFill/>
        </p:spPr>
        <p:txBody>
          <a:bodyPr wrap="square" anchor="t" lIns="0" rIns="0" tIns="0" bIns="0">
            <a:spAutoFit/>
          </a:bodyPr>
          <a:lstStyle/>
          <a:p>
            <a:pPr algn="ctr"/>
            <a:r>
              <a:rPr sz="1250" b="1" i="0">
                <a:solidFill>
                  <a:srgbClr val="1A1A1A"/>
                </a:solidFill>
                <a:latin typeface="맑은 고딕"/>
                <a:ea typeface="맑은 고딕"/>
                <a:cs typeface="맑은 고딕"/>
              </a:rPr>
              <a:t>서울대</a:t>
            </a:r>
          </a:p>
        </p:txBody>
      </p:sp>
      <p:sp>
        <p:nvSpPr>
          <p:cNvPr id="11" name="Rectangle 10"/>
          <p:cNvSpPr/>
          <p:nvPr/>
        </p:nvSpPr>
        <p:spPr>
          <a:xfrm>
            <a:off x="3886200" y="2660904"/>
            <a:ext cx="685800" cy="1682496"/>
          </a:xfrm>
          <a:prstGeom prst="rect">
            <a:avLst/>
          </a:prstGeom>
          <a:solidFill>
            <a:srgbClr val="C6BF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ectangle 11"/>
          <p:cNvSpPr/>
          <p:nvPr/>
        </p:nvSpPr>
        <p:spPr>
          <a:xfrm>
            <a:off x="4709160" y="3081528"/>
            <a:ext cx="685800" cy="1261872"/>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749039" y="2368296"/>
            <a:ext cx="960120" cy="274320"/>
          </a:xfrm>
          <a:prstGeom prst="rect">
            <a:avLst/>
          </a:prstGeom>
          <a:noFill/>
        </p:spPr>
        <p:txBody>
          <a:bodyPr wrap="square" anchor="t" lIns="0" rIns="0" tIns="0" bIns="0">
            <a:spAutoFit/>
          </a:bodyPr>
          <a:lstStyle/>
          <a:p>
            <a:pPr algn="ctr"/>
            <a:r>
              <a:rPr sz="1050" b="1" i="0">
                <a:solidFill>
                  <a:srgbClr val="6F6A5C"/>
                </a:solidFill>
                <a:latin typeface="맑은 고딕"/>
                <a:ea typeface="맑은 고딕"/>
                <a:cs typeface="맑은 고딕"/>
              </a:rPr>
              <a:t>40%</a:t>
            </a:r>
          </a:p>
        </p:txBody>
      </p:sp>
      <p:sp>
        <p:nvSpPr>
          <p:cNvPr id="14" name="TextBox 13"/>
          <p:cNvSpPr txBox="1"/>
          <p:nvPr/>
        </p:nvSpPr>
        <p:spPr>
          <a:xfrm>
            <a:off x="4572000" y="2788920"/>
            <a:ext cx="960120" cy="274320"/>
          </a:xfrm>
          <a:prstGeom prst="rect">
            <a:avLst/>
          </a:prstGeom>
          <a:noFill/>
        </p:spPr>
        <p:txBody>
          <a:bodyPr wrap="square" anchor="t" lIns="0" rIns="0" tIns="0" bIns="0">
            <a:spAutoFit/>
          </a:bodyPr>
          <a:lstStyle/>
          <a:p>
            <a:pPr algn="ctr"/>
            <a:r>
              <a:rPr sz="1150" b="1" i="0">
                <a:solidFill>
                  <a:srgbClr val="03392A"/>
                </a:solidFill>
                <a:latin typeface="맑은 고딕"/>
                <a:ea typeface="맑은 고딕"/>
                <a:cs typeface="맑은 고딕"/>
              </a:rPr>
              <a:t>30%</a:t>
            </a:r>
          </a:p>
        </p:txBody>
      </p:sp>
      <p:sp>
        <p:nvSpPr>
          <p:cNvPr id="15" name="TextBox 14"/>
          <p:cNvSpPr txBox="1"/>
          <p:nvPr/>
        </p:nvSpPr>
        <p:spPr>
          <a:xfrm>
            <a:off x="3749039" y="4434840"/>
            <a:ext cx="1828800" cy="274320"/>
          </a:xfrm>
          <a:prstGeom prst="rect">
            <a:avLst/>
          </a:prstGeom>
          <a:noFill/>
        </p:spPr>
        <p:txBody>
          <a:bodyPr wrap="square" anchor="t" lIns="0" rIns="0" tIns="0" bIns="0">
            <a:spAutoFit/>
          </a:bodyPr>
          <a:lstStyle/>
          <a:p>
            <a:pPr algn="ctr"/>
            <a:r>
              <a:rPr sz="1250" b="1" i="0">
                <a:solidFill>
                  <a:srgbClr val="1A1A1A"/>
                </a:solidFill>
                <a:latin typeface="맑은 고딕"/>
                <a:ea typeface="맑은 고딕"/>
                <a:cs typeface="맑은 고딕"/>
              </a:rPr>
              <a:t>연세대</a:t>
            </a:r>
          </a:p>
        </p:txBody>
      </p:sp>
      <p:sp>
        <p:nvSpPr>
          <p:cNvPr id="16" name="Rectangle 15"/>
          <p:cNvSpPr/>
          <p:nvPr/>
        </p:nvSpPr>
        <p:spPr>
          <a:xfrm>
            <a:off x="6629400" y="2576779"/>
            <a:ext cx="685800" cy="1766620"/>
          </a:xfrm>
          <a:prstGeom prst="rect">
            <a:avLst/>
          </a:prstGeom>
          <a:solidFill>
            <a:srgbClr val="C6BF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ectangle 16"/>
          <p:cNvSpPr/>
          <p:nvPr/>
        </p:nvSpPr>
        <p:spPr>
          <a:xfrm>
            <a:off x="7452360" y="3039465"/>
            <a:ext cx="685800" cy="1303934"/>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6492240" y="2284171"/>
            <a:ext cx="960120" cy="274320"/>
          </a:xfrm>
          <a:prstGeom prst="rect">
            <a:avLst/>
          </a:prstGeom>
          <a:noFill/>
        </p:spPr>
        <p:txBody>
          <a:bodyPr wrap="square" anchor="t" lIns="0" rIns="0" tIns="0" bIns="0">
            <a:spAutoFit/>
          </a:bodyPr>
          <a:lstStyle/>
          <a:p>
            <a:pPr algn="ctr"/>
            <a:r>
              <a:rPr sz="1050" b="1" i="0">
                <a:solidFill>
                  <a:srgbClr val="6F6A5C"/>
                </a:solidFill>
                <a:latin typeface="맑은 고딕"/>
                <a:ea typeface="맑은 고딕"/>
                <a:cs typeface="맑은 고딕"/>
              </a:rPr>
              <a:t>42%</a:t>
            </a:r>
          </a:p>
        </p:txBody>
      </p:sp>
      <p:sp>
        <p:nvSpPr>
          <p:cNvPr id="19" name="TextBox 18"/>
          <p:cNvSpPr txBox="1"/>
          <p:nvPr/>
        </p:nvSpPr>
        <p:spPr>
          <a:xfrm>
            <a:off x="7315200" y="2746857"/>
            <a:ext cx="960120" cy="274320"/>
          </a:xfrm>
          <a:prstGeom prst="rect">
            <a:avLst/>
          </a:prstGeom>
          <a:noFill/>
        </p:spPr>
        <p:txBody>
          <a:bodyPr wrap="square" anchor="t" lIns="0" rIns="0" tIns="0" bIns="0">
            <a:spAutoFit/>
          </a:bodyPr>
          <a:lstStyle/>
          <a:p>
            <a:pPr algn="ctr"/>
            <a:r>
              <a:rPr sz="1150" b="1" i="0">
                <a:solidFill>
                  <a:srgbClr val="03392A"/>
                </a:solidFill>
                <a:latin typeface="맑은 고딕"/>
                <a:ea typeface="맑은 고딕"/>
                <a:cs typeface="맑은 고딕"/>
              </a:rPr>
              <a:t>31%</a:t>
            </a:r>
          </a:p>
        </p:txBody>
      </p:sp>
      <p:sp>
        <p:nvSpPr>
          <p:cNvPr id="20" name="TextBox 19"/>
          <p:cNvSpPr txBox="1"/>
          <p:nvPr/>
        </p:nvSpPr>
        <p:spPr>
          <a:xfrm>
            <a:off x="6492240" y="4434840"/>
            <a:ext cx="1828800" cy="274320"/>
          </a:xfrm>
          <a:prstGeom prst="rect">
            <a:avLst/>
          </a:prstGeom>
          <a:noFill/>
        </p:spPr>
        <p:txBody>
          <a:bodyPr wrap="square" anchor="t" lIns="0" rIns="0" tIns="0" bIns="0">
            <a:spAutoFit/>
          </a:bodyPr>
          <a:lstStyle/>
          <a:p>
            <a:pPr algn="ctr"/>
            <a:r>
              <a:rPr sz="1250" b="1" i="0">
                <a:solidFill>
                  <a:srgbClr val="1A1A1A"/>
                </a:solidFill>
                <a:latin typeface="맑은 고딕"/>
                <a:ea typeface="맑은 고딕"/>
                <a:cs typeface="맑은 고딕"/>
              </a:rPr>
              <a:t>한양대</a:t>
            </a:r>
          </a:p>
        </p:txBody>
      </p:sp>
      <p:sp>
        <p:nvSpPr>
          <p:cNvPr id="21" name="Rectangle 20"/>
          <p:cNvSpPr/>
          <p:nvPr/>
        </p:nvSpPr>
        <p:spPr>
          <a:xfrm>
            <a:off x="9372600" y="2576779"/>
            <a:ext cx="685800" cy="1766620"/>
          </a:xfrm>
          <a:prstGeom prst="rect">
            <a:avLst/>
          </a:prstGeom>
          <a:solidFill>
            <a:srgbClr val="C6BFA8"/>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ectangle 21"/>
          <p:cNvSpPr/>
          <p:nvPr/>
        </p:nvSpPr>
        <p:spPr>
          <a:xfrm>
            <a:off x="10195560" y="3018434"/>
            <a:ext cx="685800" cy="1324965"/>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235440" y="2284171"/>
            <a:ext cx="960120" cy="274320"/>
          </a:xfrm>
          <a:prstGeom prst="rect">
            <a:avLst/>
          </a:prstGeom>
          <a:noFill/>
        </p:spPr>
        <p:txBody>
          <a:bodyPr wrap="square" anchor="t" lIns="0" rIns="0" tIns="0" bIns="0">
            <a:spAutoFit/>
          </a:bodyPr>
          <a:lstStyle/>
          <a:p>
            <a:pPr algn="ctr"/>
            <a:r>
              <a:rPr sz="1050" b="1" i="0">
                <a:solidFill>
                  <a:srgbClr val="6F6A5C"/>
                </a:solidFill>
                <a:latin typeface="맑은 고딕"/>
                <a:ea typeface="맑은 고딕"/>
                <a:cs typeface="맑은 고딕"/>
              </a:rPr>
              <a:t>42%</a:t>
            </a:r>
          </a:p>
        </p:txBody>
      </p:sp>
      <p:sp>
        <p:nvSpPr>
          <p:cNvPr id="24" name="TextBox 23"/>
          <p:cNvSpPr txBox="1"/>
          <p:nvPr/>
        </p:nvSpPr>
        <p:spPr>
          <a:xfrm>
            <a:off x="10058400" y="2725826"/>
            <a:ext cx="960120" cy="274320"/>
          </a:xfrm>
          <a:prstGeom prst="rect">
            <a:avLst/>
          </a:prstGeom>
          <a:noFill/>
        </p:spPr>
        <p:txBody>
          <a:bodyPr wrap="square" anchor="t" lIns="0" rIns="0" tIns="0" bIns="0">
            <a:spAutoFit/>
          </a:bodyPr>
          <a:lstStyle/>
          <a:p>
            <a:pPr algn="ctr"/>
            <a:r>
              <a:rPr sz="1150" b="1" i="0">
                <a:solidFill>
                  <a:srgbClr val="03392A"/>
                </a:solidFill>
                <a:latin typeface="맑은 고딕"/>
                <a:ea typeface="맑은 고딕"/>
                <a:cs typeface="맑은 고딕"/>
              </a:rPr>
              <a:t>31.5%</a:t>
            </a:r>
          </a:p>
        </p:txBody>
      </p:sp>
      <p:sp>
        <p:nvSpPr>
          <p:cNvPr id="25" name="TextBox 24"/>
          <p:cNvSpPr txBox="1"/>
          <p:nvPr/>
        </p:nvSpPr>
        <p:spPr>
          <a:xfrm>
            <a:off x="9235440" y="4434840"/>
            <a:ext cx="1828800" cy="274320"/>
          </a:xfrm>
          <a:prstGeom prst="rect">
            <a:avLst/>
          </a:prstGeom>
          <a:noFill/>
        </p:spPr>
        <p:txBody>
          <a:bodyPr wrap="square" anchor="t" lIns="0" rIns="0" tIns="0" bIns="0">
            <a:spAutoFit/>
          </a:bodyPr>
          <a:lstStyle/>
          <a:p>
            <a:pPr algn="ctr"/>
            <a:r>
              <a:rPr sz="1250" b="1" i="0">
                <a:solidFill>
                  <a:srgbClr val="1A1A1A"/>
                </a:solidFill>
                <a:latin typeface="맑은 고딕"/>
                <a:ea typeface="맑은 고딕"/>
                <a:cs typeface="맑은 고딕"/>
              </a:rPr>
              <a:t>동국대</a:t>
            </a:r>
          </a:p>
        </p:txBody>
      </p:sp>
      <p:sp>
        <p:nvSpPr>
          <p:cNvPr id="26" name="TextBox 25"/>
          <p:cNvSpPr txBox="1"/>
          <p:nvPr/>
        </p:nvSpPr>
        <p:spPr>
          <a:xfrm>
            <a:off x="960119" y="4800600"/>
            <a:ext cx="2743200" cy="274320"/>
          </a:xfrm>
          <a:prstGeom prst="rect">
            <a:avLst/>
          </a:prstGeom>
          <a:noFill/>
        </p:spPr>
        <p:txBody>
          <a:bodyPr wrap="square" anchor="t" lIns="0" rIns="0" tIns="0" bIns="0">
            <a:spAutoFit/>
          </a:bodyPr>
          <a:lstStyle/>
          <a:p>
            <a:pPr algn="l"/>
            <a:r>
              <a:rPr sz="1000" b="0" i="0">
                <a:solidFill>
                  <a:srgbClr val="C6BFA8"/>
                </a:solidFill>
                <a:latin typeface="맑은 고딕"/>
                <a:ea typeface="맑은 고딕"/>
                <a:cs typeface="맑은 고딕"/>
              </a:rPr>
              <a:t>■ </a:t>
            </a:r>
            <a:r>
              <a:rPr sz="1000" b="0" i="0">
                <a:solidFill>
                  <a:srgbClr val="6F6A5C"/>
                </a:solidFill>
                <a:latin typeface="맑은 고딕"/>
                <a:ea typeface="맑은 고딕"/>
                <a:cs typeface="맑은 고딕"/>
              </a:rPr>
              <a:t>2027   </a:t>
            </a:r>
            <a:r>
              <a:rPr sz="1000" b="0" i="0">
                <a:solidFill>
                  <a:srgbClr val="03392A"/>
                </a:solidFill>
                <a:latin typeface="맑은 고딕"/>
                <a:ea typeface="맑은 고딕"/>
                <a:cs typeface="맑은 고딕"/>
              </a:rPr>
              <a:t>■ </a:t>
            </a:r>
            <a:r>
              <a:rPr sz="1000" b="0" i="0">
                <a:solidFill>
                  <a:srgbClr val="6F6A5C"/>
                </a:solidFill>
                <a:latin typeface="맑은 고딕"/>
                <a:ea typeface="맑은 고딕"/>
                <a:cs typeface="맑은 고딕"/>
              </a:rPr>
              <a:t>2028</a:t>
            </a:r>
          </a:p>
        </p:txBody>
      </p:sp>
      <p:sp>
        <p:nvSpPr>
          <p:cNvPr id="27" name="Rounded Rectangle 26"/>
          <p:cNvSpPr/>
          <p:nvPr/>
        </p:nvSpPr>
        <p:spPr>
          <a:xfrm>
            <a:off x="640080" y="5120640"/>
            <a:ext cx="10911535" cy="56692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TextBox 27"/>
          <p:cNvSpPr txBox="1"/>
          <p:nvPr/>
        </p:nvSpPr>
        <p:spPr>
          <a:xfrm>
            <a:off x="914400" y="5120640"/>
            <a:ext cx="10362895" cy="566928"/>
          </a:xfrm>
          <a:prstGeom prst="rect">
            <a:avLst/>
          </a:prstGeom>
          <a:noFill/>
        </p:spPr>
        <p:txBody>
          <a:bodyPr wrap="square" anchor="ctr" lIns="0" rIns="0" tIns="0" bIns="0">
            <a:spAutoFit/>
          </a:bodyPr>
          <a:lstStyle/>
          <a:p>
            <a:pPr algn="l"/>
            <a:r>
              <a:rPr sz="1150" b="1" i="0">
                <a:solidFill>
                  <a:srgbClr val="8A6F2E"/>
                </a:solidFill>
                <a:latin typeface="맑은 고딕"/>
                <a:ea typeface="맑은 고딕"/>
                <a:cs typeface="맑은 고딕"/>
              </a:rPr>
              <a:t>배경  </a:t>
            </a:r>
            <a:r>
              <a:rPr sz="1150" b="0" i="0">
                <a:solidFill>
                  <a:srgbClr val="3A372F"/>
                </a:solidFill>
                <a:latin typeface="맑은 고딕"/>
                <a:ea typeface="맑은 고딕"/>
                <a:cs typeface="맑은 고딕"/>
              </a:rPr>
              <a:t>'정시 40%' 권고가 고교교육 기여대학 사업으로 30%까지 완화 → 주요 대학이 즉시 수시(학생부)로 이동.</a:t>
            </a:r>
          </a:p>
        </p:txBody>
      </p:sp>
      <p:sp>
        <p:nvSpPr>
          <p:cNvPr id="29" name="Rounded Rectangle 2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0" name="Rounded Rectangle 2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1" name="TextBox 3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전국 평균은 그대로인데 상위권만 움직였습니다 — 상위권 정시 문은 분명히 좁아집니다.</a:t>
            </a:r>
          </a:p>
        </p:txBody>
      </p:sp>
      <p:sp>
        <p:nvSpPr>
          <p:cNvPr id="32" name="TextBox 3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각 대학 2028 시행계획 발표 기준(반올림). 최종 모집요강에 따라 변동될 수 있습니다.</a:t>
            </a:r>
          </a:p>
        </p:txBody>
      </p:sp>
      <p:sp>
        <p:nvSpPr>
          <p:cNvPr id="33" name="TextBox 3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19</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오늘의 순서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오늘, 이 순서로 말씀드립니다</a:t>
            </a:r>
          </a:p>
        </p:txBody>
      </p:sp>
      <p:sp>
        <p:nvSpPr>
          <p:cNvPr id="5" name="Rounded Rectangle 4"/>
          <p:cNvSpPr/>
          <p:nvPr/>
        </p:nvSpPr>
        <p:spPr>
          <a:xfrm>
            <a:off x="640080" y="1600200"/>
            <a:ext cx="6949440" cy="786384"/>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Oval 5"/>
          <p:cNvSpPr/>
          <p:nvPr/>
        </p:nvSpPr>
        <p:spPr>
          <a:xfrm>
            <a:off x="868680" y="1801368"/>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1</a:t>
            </a:r>
          </a:p>
        </p:txBody>
      </p:sp>
      <p:sp>
        <p:nvSpPr>
          <p:cNvPr id="7" name="TextBox 6"/>
          <p:cNvSpPr txBox="1"/>
          <p:nvPr/>
        </p:nvSpPr>
        <p:spPr>
          <a:xfrm>
            <a:off x="1463040" y="1719072"/>
            <a:ext cx="594360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제도의 이해</a:t>
            </a:r>
          </a:p>
        </p:txBody>
      </p:sp>
      <p:sp>
        <p:nvSpPr>
          <p:cNvPr id="8" name="TextBox 7"/>
          <p:cNvSpPr txBox="1"/>
          <p:nvPr/>
        </p:nvSpPr>
        <p:spPr>
          <a:xfrm>
            <a:off x="1463040" y="2039112"/>
            <a:ext cx="594360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내신 5등급제 · 성취평가와 분할점수 · 통합 수능 · 생기부</a:t>
            </a:r>
          </a:p>
        </p:txBody>
      </p:sp>
      <p:sp>
        <p:nvSpPr>
          <p:cNvPr id="9" name="Rounded Rectangle 8"/>
          <p:cNvSpPr/>
          <p:nvPr/>
        </p:nvSpPr>
        <p:spPr>
          <a:xfrm>
            <a:off x="640080" y="2532888"/>
            <a:ext cx="6949440" cy="786384"/>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Oval 9"/>
          <p:cNvSpPr/>
          <p:nvPr/>
        </p:nvSpPr>
        <p:spPr>
          <a:xfrm>
            <a:off x="868680" y="2734056"/>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2</a:t>
            </a:r>
          </a:p>
        </p:txBody>
      </p:sp>
      <p:sp>
        <p:nvSpPr>
          <p:cNvPr id="11" name="TextBox 10"/>
          <p:cNvSpPr txBox="1"/>
          <p:nvPr/>
        </p:nvSpPr>
        <p:spPr>
          <a:xfrm>
            <a:off x="1463040" y="2651760"/>
            <a:ext cx="594360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숫자로 보는 2028</a:t>
            </a:r>
          </a:p>
        </p:txBody>
      </p:sp>
      <p:sp>
        <p:nvSpPr>
          <p:cNvPr id="12" name="TextBox 11"/>
          <p:cNvSpPr txBox="1"/>
          <p:nvPr/>
        </p:nvSpPr>
        <p:spPr>
          <a:xfrm>
            <a:off x="1463040" y="2971800"/>
            <a:ext cx="594360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모집 인원의 재배치 — 늘어난 곳과 줄어든 곳</a:t>
            </a:r>
          </a:p>
        </p:txBody>
      </p:sp>
      <p:sp>
        <p:nvSpPr>
          <p:cNvPr id="13" name="Rounded Rectangle 12"/>
          <p:cNvSpPr/>
          <p:nvPr/>
        </p:nvSpPr>
        <p:spPr>
          <a:xfrm>
            <a:off x="640080" y="3465576"/>
            <a:ext cx="6949440" cy="786384"/>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Oval 13"/>
          <p:cNvSpPr/>
          <p:nvPr/>
        </p:nvSpPr>
        <p:spPr>
          <a:xfrm>
            <a:off x="868680" y="3666744"/>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3</a:t>
            </a:r>
          </a:p>
        </p:txBody>
      </p:sp>
      <p:sp>
        <p:nvSpPr>
          <p:cNvPr id="15" name="TextBox 14"/>
          <p:cNvSpPr txBox="1"/>
          <p:nvPr/>
        </p:nvSpPr>
        <p:spPr>
          <a:xfrm>
            <a:off x="1463040" y="3584448"/>
            <a:ext cx="594360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전형별 완전 분석</a:t>
            </a:r>
          </a:p>
        </p:txBody>
      </p:sp>
      <p:sp>
        <p:nvSpPr>
          <p:cNvPr id="16" name="TextBox 15"/>
          <p:cNvSpPr txBox="1"/>
          <p:nvPr/>
        </p:nvSpPr>
        <p:spPr>
          <a:xfrm>
            <a:off x="1463040" y="3904487"/>
            <a:ext cx="594360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학생부교과 · 학생부종합 · 논술 · 정시(수능)</a:t>
            </a:r>
          </a:p>
        </p:txBody>
      </p:sp>
      <p:sp>
        <p:nvSpPr>
          <p:cNvPr id="17" name="Rounded Rectangle 16"/>
          <p:cNvSpPr/>
          <p:nvPr/>
        </p:nvSpPr>
        <p:spPr>
          <a:xfrm>
            <a:off x="640080" y="4398264"/>
            <a:ext cx="6949440" cy="786384"/>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Oval 17"/>
          <p:cNvSpPr/>
          <p:nvPr/>
        </p:nvSpPr>
        <p:spPr>
          <a:xfrm>
            <a:off x="868680" y="4599432"/>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4</a:t>
            </a:r>
          </a:p>
        </p:txBody>
      </p:sp>
      <p:sp>
        <p:nvSpPr>
          <p:cNvPr id="19" name="TextBox 18"/>
          <p:cNvSpPr txBox="1"/>
          <p:nvPr/>
        </p:nvSpPr>
        <p:spPr>
          <a:xfrm>
            <a:off x="1463040" y="4517136"/>
            <a:ext cx="594360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학년별 실행 전략</a:t>
            </a:r>
          </a:p>
        </p:txBody>
      </p:sp>
      <p:sp>
        <p:nvSpPr>
          <p:cNvPr id="20" name="TextBox 19"/>
          <p:cNvSpPr txBox="1"/>
          <p:nvPr/>
        </p:nvSpPr>
        <p:spPr>
          <a:xfrm>
            <a:off x="1463040" y="4837176"/>
            <a:ext cx="594360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고1 · 고2 · 고3, 그리고 예비 고1까지 — 지금 해야 할 일</a:t>
            </a:r>
          </a:p>
        </p:txBody>
      </p:sp>
      <p:sp>
        <p:nvSpPr>
          <p:cNvPr id="21" name="Rounded Rectangle 20"/>
          <p:cNvSpPr/>
          <p:nvPr/>
        </p:nvSpPr>
        <p:spPr>
          <a:xfrm>
            <a:off x="640080" y="5330952"/>
            <a:ext cx="6949440" cy="786384"/>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868680" y="5532120"/>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5</a:t>
            </a:r>
          </a:p>
        </p:txBody>
      </p:sp>
      <p:sp>
        <p:nvSpPr>
          <p:cNvPr id="23" name="TextBox 22"/>
          <p:cNvSpPr txBox="1"/>
          <p:nvPr/>
        </p:nvSpPr>
        <p:spPr>
          <a:xfrm>
            <a:off x="1463040" y="5449824"/>
            <a:ext cx="594360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［학원명］ 학생 관리 시스템</a:t>
            </a:r>
          </a:p>
        </p:txBody>
      </p:sp>
      <p:sp>
        <p:nvSpPr>
          <p:cNvPr id="24" name="TextBox 23"/>
          <p:cNvSpPr txBox="1"/>
          <p:nvPr/>
        </p:nvSpPr>
        <p:spPr>
          <a:xfrm>
            <a:off x="1463040" y="5769864"/>
            <a:ext cx="594360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진단 → 설계 → 실행 → 점검, 데이터 기반 관리 사이클</a:t>
            </a:r>
          </a:p>
        </p:txBody>
      </p:sp>
      <p:sp>
        <p:nvSpPr>
          <p:cNvPr id="25" name="Rounded Rectangle 24"/>
          <p:cNvSpPr/>
          <p:nvPr/>
        </p:nvSpPr>
        <p:spPr>
          <a:xfrm>
            <a:off x="7863840" y="1600200"/>
            <a:ext cx="3685032" cy="4663440"/>
          </a:xfrm>
          <a:prstGeom prst="roundRect">
            <a:avLst>
              <a:gd name="adj" fmla="val 5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8183879" y="1874519"/>
            <a:ext cx="3108960" cy="365760"/>
          </a:xfrm>
          <a:prstGeom prst="rect">
            <a:avLst/>
          </a:prstGeom>
          <a:noFill/>
        </p:spPr>
        <p:txBody>
          <a:bodyPr wrap="square" anchor="t" lIns="0" rIns="0" tIns="0" bIns="0">
            <a:spAutoFit/>
          </a:bodyPr>
          <a:lstStyle/>
          <a:p>
            <a:pPr algn="l"/>
            <a:r>
              <a:rPr sz="1400" b="1" i="0">
                <a:solidFill>
                  <a:srgbClr val="B99950"/>
                </a:solidFill>
                <a:latin typeface="맑은 고딕"/>
                <a:ea typeface="맑은 고딕"/>
                <a:cs typeface="맑은 고딕"/>
              </a:rPr>
              <a:t>오늘 가져가실 세 가지</a:t>
            </a:r>
          </a:p>
        </p:txBody>
      </p:sp>
      <p:sp>
        <p:nvSpPr>
          <p:cNvPr id="27" name="Oval 26"/>
          <p:cNvSpPr/>
          <p:nvPr/>
        </p:nvSpPr>
        <p:spPr>
          <a:xfrm>
            <a:off x="8183879" y="2423160"/>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1</a:t>
            </a:r>
          </a:p>
        </p:txBody>
      </p:sp>
      <p:sp>
        <p:nvSpPr>
          <p:cNvPr id="28" name="TextBox 27"/>
          <p:cNvSpPr txBox="1"/>
          <p:nvPr/>
        </p:nvSpPr>
        <p:spPr>
          <a:xfrm>
            <a:off x="8641080" y="2395728"/>
            <a:ext cx="2697480" cy="502920"/>
          </a:xfrm>
          <a:prstGeom prst="rect">
            <a:avLst/>
          </a:prstGeom>
          <a:noFill/>
        </p:spPr>
        <p:txBody>
          <a:bodyPr wrap="square" anchor="t" lIns="0" rIns="0" tIns="0" bIns="0">
            <a:spAutoFit/>
          </a:bodyPr>
          <a:lstStyle/>
          <a:p>
            <a:pPr algn="l">
              <a:lnSpc>
                <a:spcPct val="110000"/>
              </a:lnSpc>
            </a:pPr>
            <a:r>
              <a:rPr sz="1250" b="1" i="0">
                <a:solidFill>
                  <a:srgbClr val="FCF4E2"/>
                </a:solidFill>
                <a:latin typeface="맑은 고딕"/>
                <a:ea typeface="맑은 고딕"/>
                <a:cs typeface="맑은 고딕"/>
              </a:rPr>
              <a:t>우리 아이 위치를 읽는 기준</a:t>
            </a:r>
          </a:p>
        </p:txBody>
      </p:sp>
      <p:sp>
        <p:nvSpPr>
          <p:cNvPr id="29" name="TextBox 28"/>
          <p:cNvSpPr txBox="1"/>
          <p:nvPr/>
        </p:nvSpPr>
        <p:spPr>
          <a:xfrm>
            <a:off x="8641080" y="2807208"/>
            <a:ext cx="2697480" cy="548640"/>
          </a:xfrm>
          <a:prstGeom prst="rect">
            <a:avLst/>
          </a:prstGeom>
          <a:noFill/>
        </p:spPr>
        <p:txBody>
          <a:bodyPr wrap="square" anchor="t" lIns="0" rIns="0" tIns="0" bIns="0">
            <a:spAutoFit/>
          </a:bodyPr>
          <a:lstStyle/>
          <a:p>
            <a:pPr algn="l">
              <a:lnSpc>
                <a:spcPct val="120000"/>
              </a:lnSpc>
            </a:pPr>
            <a:r>
              <a:rPr sz="1000" b="0" i="0">
                <a:solidFill>
                  <a:srgbClr val="C6BFA8"/>
                </a:solidFill>
                <a:latin typeface="맑은 고딕"/>
                <a:ea typeface="맑은 고딕"/>
                <a:cs typeface="맑은 고딕"/>
              </a:rPr>
              <a:t>5등급 내신·성취도·모의고사를 함께 읽는 법</a:t>
            </a:r>
          </a:p>
        </p:txBody>
      </p:sp>
      <p:sp>
        <p:nvSpPr>
          <p:cNvPr id="30" name="Oval 29"/>
          <p:cNvSpPr/>
          <p:nvPr/>
        </p:nvSpPr>
        <p:spPr>
          <a:xfrm>
            <a:off x="8183879" y="3630168"/>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2</a:t>
            </a:r>
          </a:p>
        </p:txBody>
      </p:sp>
      <p:sp>
        <p:nvSpPr>
          <p:cNvPr id="31" name="TextBox 30"/>
          <p:cNvSpPr txBox="1"/>
          <p:nvPr/>
        </p:nvSpPr>
        <p:spPr>
          <a:xfrm>
            <a:off x="8641080" y="3602736"/>
            <a:ext cx="2697480" cy="502920"/>
          </a:xfrm>
          <a:prstGeom prst="rect">
            <a:avLst/>
          </a:prstGeom>
          <a:noFill/>
        </p:spPr>
        <p:txBody>
          <a:bodyPr wrap="square" anchor="t" lIns="0" rIns="0" tIns="0" bIns="0">
            <a:spAutoFit/>
          </a:bodyPr>
          <a:lstStyle/>
          <a:p>
            <a:pPr algn="l">
              <a:lnSpc>
                <a:spcPct val="110000"/>
              </a:lnSpc>
            </a:pPr>
            <a:r>
              <a:rPr sz="1250" b="1" i="0">
                <a:solidFill>
                  <a:srgbClr val="FCF4E2"/>
                </a:solidFill>
                <a:latin typeface="맑은 고딕"/>
                <a:ea typeface="맑은 고딕"/>
                <a:cs typeface="맑은 고딕"/>
              </a:rPr>
              <a:t>전형별 유·불리 판단법</a:t>
            </a:r>
          </a:p>
        </p:txBody>
      </p:sp>
      <p:sp>
        <p:nvSpPr>
          <p:cNvPr id="32" name="TextBox 31"/>
          <p:cNvSpPr txBox="1"/>
          <p:nvPr/>
        </p:nvSpPr>
        <p:spPr>
          <a:xfrm>
            <a:off x="8641080" y="4014215"/>
            <a:ext cx="2697480" cy="548640"/>
          </a:xfrm>
          <a:prstGeom prst="rect">
            <a:avLst/>
          </a:prstGeom>
          <a:noFill/>
        </p:spPr>
        <p:txBody>
          <a:bodyPr wrap="square" anchor="t" lIns="0" rIns="0" tIns="0" bIns="0">
            <a:spAutoFit/>
          </a:bodyPr>
          <a:lstStyle/>
          <a:p>
            <a:pPr algn="l">
              <a:lnSpc>
                <a:spcPct val="120000"/>
              </a:lnSpc>
            </a:pPr>
            <a:r>
              <a:rPr sz="1000" b="0" i="0">
                <a:solidFill>
                  <a:srgbClr val="C6BFA8"/>
                </a:solidFill>
                <a:latin typeface="맑은 고딕"/>
                <a:ea typeface="맑은 고딕"/>
                <a:cs typeface="맑은 고딕"/>
              </a:rPr>
              <a:t>교과·종합·논술·정시, 어디에 걸 것인가</a:t>
            </a:r>
          </a:p>
        </p:txBody>
      </p:sp>
      <p:sp>
        <p:nvSpPr>
          <p:cNvPr id="33" name="Oval 32"/>
          <p:cNvSpPr/>
          <p:nvPr/>
        </p:nvSpPr>
        <p:spPr>
          <a:xfrm>
            <a:off x="8183879" y="4837176"/>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3</a:t>
            </a:r>
          </a:p>
        </p:txBody>
      </p:sp>
      <p:sp>
        <p:nvSpPr>
          <p:cNvPr id="34" name="TextBox 33"/>
          <p:cNvSpPr txBox="1"/>
          <p:nvPr/>
        </p:nvSpPr>
        <p:spPr>
          <a:xfrm>
            <a:off x="8641080" y="4809744"/>
            <a:ext cx="2697480" cy="502920"/>
          </a:xfrm>
          <a:prstGeom prst="rect">
            <a:avLst/>
          </a:prstGeom>
          <a:noFill/>
        </p:spPr>
        <p:txBody>
          <a:bodyPr wrap="square" anchor="t" lIns="0" rIns="0" tIns="0" bIns="0">
            <a:spAutoFit/>
          </a:bodyPr>
          <a:lstStyle/>
          <a:p>
            <a:pPr algn="l">
              <a:lnSpc>
                <a:spcPct val="110000"/>
              </a:lnSpc>
            </a:pPr>
            <a:r>
              <a:rPr sz="1250" b="1" i="0">
                <a:solidFill>
                  <a:srgbClr val="FCF4E2"/>
                </a:solidFill>
                <a:latin typeface="맑은 고딕"/>
                <a:ea typeface="맑은 고딕"/>
                <a:cs typeface="맑은 고딕"/>
              </a:rPr>
              <a:t>학기별 관리 체크리스트</a:t>
            </a:r>
          </a:p>
        </p:txBody>
      </p:sp>
      <p:sp>
        <p:nvSpPr>
          <p:cNvPr id="35" name="TextBox 34"/>
          <p:cNvSpPr txBox="1"/>
          <p:nvPr/>
        </p:nvSpPr>
        <p:spPr>
          <a:xfrm>
            <a:off x="8641080" y="5221224"/>
            <a:ext cx="2697480" cy="548640"/>
          </a:xfrm>
          <a:prstGeom prst="rect">
            <a:avLst/>
          </a:prstGeom>
          <a:noFill/>
        </p:spPr>
        <p:txBody>
          <a:bodyPr wrap="square" anchor="t" lIns="0" rIns="0" tIns="0" bIns="0">
            <a:spAutoFit/>
          </a:bodyPr>
          <a:lstStyle/>
          <a:p>
            <a:pPr algn="l">
              <a:lnSpc>
                <a:spcPct val="120000"/>
              </a:lnSpc>
            </a:pPr>
            <a:r>
              <a:rPr sz="1000" b="0" i="0">
                <a:solidFill>
                  <a:srgbClr val="C6BFA8"/>
                </a:solidFill>
                <a:latin typeface="맑은 고딕"/>
                <a:ea typeface="맑은 고딕"/>
                <a:cs typeface="맑은 고딕"/>
              </a:rPr>
              <a:t>과목선택·세특·수능최저, 시기별 할 일</a:t>
            </a:r>
          </a:p>
        </p:txBody>
      </p:sp>
      <p:sp>
        <p:nvSpPr>
          <p:cNvPr id="36" name="TextBox 35"/>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02</a:t>
            </a:r>
          </a:p>
        </p:txBody>
      </p:sp>
    </p:spTree>
  </p:cSld>
  <p:clrMapOvr>
    <a:masterClrMapping/>
  </p:clrMapOvr>
</p:sld>
</file>

<file path=ppt/slides/slide2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주요 15개 대학 — 인원이 이렇게 이동했습니다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서울 주요 대학 시행계획 집계 (2027 대비)</a:t>
            </a:r>
          </a:p>
        </p:txBody>
      </p:sp>
      <p:sp>
        <p:nvSpPr>
          <p:cNvPr id="6" name="Rounded Rectangle 5"/>
          <p:cNvSpPr/>
          <p:nvPr/>
        </p:nvSpPr>
        <p:spPr>
          <a:xfrm>
            <a:off x="640080" y="1783080"/>
            <a:ext cx="26060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92938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학생부교과</a:t>
            </a:r>
          </a:p>
        </p:txBody>
      </p:sp>
      <p:sp>
        <p:nvSpPr>
          <p:cNvPr id="8" name="TextBox 7"/>
          <p:cNvSpPr txBox="1"/>
          <p:nvPr/>
        </p:nvSpPr>
        <p:spPr>
          <a:xfrm>
            <a:off x="841247" y="2203704"/>
            <a:ext cx="2203704" cy="475488"/>
          </a:xfrm>
          <a:prstGeom prst="rect">
            <a:avLst/>
          </a:prstGeom>
          <a:noFill/>
        </p:spPr>
        <p:txBody>
          <a:bodyPr wrap="square" anchor="t" lIns="0" rIns="0" tIns="0" bIns="0">
            <a:spAutoFit/>
          </a:bodyPr>
          <a:lstStyle/>
          <a:p>
            <a:pPr algn="l"/>
            <a:r>
              <a:rPr sz="2600" b="1" i="0">
                <a:solidFill>
                  <a:srgbClr val="2E6B4F"/>
                </a:solidFill>
                <a:latin typeface="맑은 고딕"/>
                <a:ea typeface="맑은 고딕"/>
                <a:cs typeface="맑은 고딕"/>
              </a:rPr>
              <a:t>+680명</a:t>
            </a:r>
          </a:p>
        </p:txBody>
      </p:sp>
      <p:sp>
        <p:nvSpPr>
          <p:cNvPr id="9" name="TextBox 8"/>
          <p:cNvSpPr txBox="1"/>
          <p:nvPr/>
        </p:nvSpPr>
        <p:spPr>
          <a:xfrm>
            <a:off x="841247"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연세·한양 등 확대</a:t>
            </a:r>
          </a:p>
        </p:txBody>
      </p:sp>
      <p:sp>
        <p:nvSpPr>
          <p:cNvPr id="10" name="Rounded Rectangle 9"/>
          <p:cNvSpPr/>
          <p:nvPr/>
        </p:nvSpPr>
        <p:spPr>
          <a:xfrm>
            <a:off x="3410711" y="1783080"/>
            <a:ext cx="26060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79" y="192938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학생부종합</a:t>
            </a:r>
          </a:p>
        </p:txBody>
      </p:sp>
      <p:sp>
        <p:nvSpPr>
          <p:cNvPr id="12" name="TextBox 11"/>
          <p:cNvSpPr txBox="1"/>
          <p:nvPr/>
        </p:nvSpPr>
        <p:spPr>
          <a:xfrm>
            <a:off x="3611879" y="2203704"/>
            <a:ext cx="2203704" cy="475488"/>
          </a:xfrm>
          <a:prstGeom prst="rect">
            <a:avLst/>
          </a:prstGeom>
          <a:noFill/>
        </p:spPr>
        <p:txBody>
          <a:bodyPr wrap="square" anchor="t" lIns="0" rIns="0" tIns="0" bIns="0">
            <a:spAutoFit/>
          </a:bodyPr>
          <a:lstStyle/>
          <a:p>
            <a:pPr algn="l"/>
            <a:r>
              <a:rPr sz="2600" b="1" i="0">
                <a:solidFill>
                  <a:srgbClr val="2E6B4F"/>
                </a:solidFill>
                <a:latin typeface="맑은 고딕"/>
                <a:ea typeface="맑은 고딕"/>
                <a:cs typeface="맑은 고딕"/>
              </a:rPr>
              <a:t>+1,000명</a:t>
            </a:r>
          </a:p>
        </p:txBody>
      </p:sp>
      <p:sp>
        <p:nvSpPr>
          <p:cNvPr id="13" name="TextBox 12"/>
          <p:cNvSpPr txBox="1"/>
          <p:nvPr/>
        </p:nvSpPr>
        <p:spPr>
          <a:xfrm>
            <a:off x="3611879"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서울대 지균 +217 등</a:t>
            </a:r>
          </a:p>
        </p:txBody>
      </p:sp>
      <p:sp>
        <p:nvSpPr>
          <p:cNvPr id="14" name="Rounded Rectangle 13"/>
          <p:cNvSpPr/>
          <p:nvPr/>
        </p:nvSpPr>
        <p:spPr>
          <a:xfrm>
            <a:off x="6181344" y="1783080"/>
            <a:ext cx="26060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82512" y="192938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논술</a:t>
            </a:r>
          </a:p>
        </p:txBody>
      </p:sp>
      <p:sp>
        <p:nvSpPr>
          <p:cNvPr id="16" name="TextBox 15"/>
          <p:cNvSpPr txBox="1"/>
          <p:nvPr/>
        </p:nvSpPr>
        <p:spPr>
          <a:xfrm>
            <a:off x="6382512" y="2203704"/>
            <a:ext cx="2203704" cy="475488"/>
          </a:xfrm>
          <a:prstGeom prst="rect">
            <a:avLst/>
          </a:prstGeom>
          <a:noFill/>
        </p:spPr>
        <p:txBody>
          <a:bodyPr wrap="square" anchor="t" lIns="0" rIns="0" tIns="0" bIns="0">
            <a:spAutoFit/>
          </a:bodyPr>
          <a:lstStyle/>
          <a:p>
            <a:pPr algn="l"/>
            <a:r>
              <a:rPr sz="2600" b="1" i="0">
                <a:solidFill>
                  <a:srgbClr val="2E6B4F"/>
                </a:solidFill>
                <a:latin typeface="맑은 고딕"/>
                <a:ea typeface="맑은 고딕"/>
                <a:cs typeface="맑은 고딕"/>
              </a:rPr>
              <a:t>+150명</a:t>
            </a:r>
          </a:p>
        </p:txBody>
      </p:sp>
      <p:sp>
        <p:nvSpPr>
          <p:cNvPr id="17" name="TextBox 16"/>
          <p:cNvSpPr txBox="1"/>
          <p:nvPr/>
        </p:nvSpPr>
        <p:spPr>
          <a:xfrm>
            <a:off x="6382512"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한양 +57 · 연세 +49</a:t>
            </a:r>
          </a:p>
        </p:txBody>
      </p:sp>
      <p:sp>
        <p:nvSpPr>
          <p:cNvPr id="18" name="Rounded Rectangle 17"/>
          <p:cNvSpPr/>
          <p:nvPr/>
        </p:nvSpPr>
        <p:spPr>
          <a:xfrm>
            <a:off x="8951976" y="1783080"/>
            <a:ext cx="26060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53144" y="192938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정시(수능)</a:t>
            </a:r>
          </a:p>
        </p:txBody>
      </p:sp>
      <p:sp>
        <p:nvSpPr>
          <p:cNvPr id="20" name="TextBox 19"/>
          <p:cNvSpPr txBox="1"/>
          <p:nvPr/>
        </p:nvSpPr>
        <p:spPr>
          <a:xfrm>
            <a:off x="9153144" y="2203704"/>
            <a:ext cx="2203704" cy="475488"/>
          </a:xfrm>
          <a:prstGeom prst="rect">
            <a:avLst/>
          </a:prstGeom>
          <a:noFill/>
        </p:spPr>
        <p:txBody>
          <a:bodyPr wrap="square" anchor="t" lIns="0" rIns="0" tIns="0" bIns="0">
            <a:spAutoFit/>
          </a:bodyPr>
          <a:lstStyle/>
          <a:p>
            <a:pPr algn="l"/>
            <a:r>
              <a:rPr sz="2600" b="1" i="0">
                <a:solidFill>
                  <a:srgbClr val="A63A2B"/>
                </a:solidFill>
                <a:latin typeface="맑은 고딕"/>
                <a:ea typeface="맑은 고딕"/>
                <a:cs typeface="맑은 고딕"/>
              </a:rPr>
              <a:t>-1,300명</a:t>
            </a:r>
          </a:p>
        </p:txBody>
      </p:sp>
      <p:sp>
        <p:nvSpPr>
          <p:cNvPr id="21" name="TextBox 20"/>
          <p:cNvSpPr txBox="1"/>
          <p:nvPr/>
        </p:nvSpPr>
        <p:spPr>
          <a:xfrm>
            <a:off x="9153144"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인문 -900 · 자연 -500 중심</a:t>
            </a:r>
          </a:p>
        </p:txBody>
      </p:sp>
      <p:sp>
        <p:nvSpPr>
          <p:cNvPr id="22" name="Rounded Rectangle 21"/>
          <p:cNvSpPr/>
          <p:nvPr/>
        </p:nvSpPr>
        <p:spPr>
          <a:xfrm>
            <a:off x="640080" y="3886200"/>
            <a:ext cx="10911535"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4069080"/>
            <a:ext cx="10362895" cy="1280160"/>
          </a:xfrm>
          <a:prstGeom prst="rect">
            <a:avLst/>
          </a:prstGeom>
          <a:noFill/>
        </p:spPr>
        <p:txBody>
          <a:bodyPr wrap="square" anchor="t" lIns="0" rIns="0" tIns="0" bIns="0">
            <a:spAutoFit/>
          </a:bodyPr>
          <a:lstStyle/>
          <a:p>
            <a:pPr algn="l"/>
            <a:r>
              <a:rPr sz="1300" b="1" i="0">
                <a:solidFill>
                  <a:srgbClr val="03392A"/>
                </a:solidFill>
                <a:latin typeface="맑은 고딕"/>
                <a:ea typeface="맑은 고딕"/>
                <a:cs typeface="맑은 고딕"/>
              </a:rPr>
              <a:t>수시의 정시화  </a:t>
            </a:r>
            <a:r>
              <a:rPr sz="1200" b="0" i="0">
                <a:solidFill>
                  <a:srgbClr val="3A372F"/>
                </a:solidFill>
                <a:latin typeface="맑은 고딕"/>
                <a:ea typeface="맑은 고딕"/>
                <a:cs typeface="맑은 고딕"/>
              </a:rPr>
              <a:t>수능최저 신설·강화 — 수시를 쓰려면 수능이 필요합니다.</a:t>
            </a:r>
          </a:p>
          <a:p>
            <a:pPr algn="l">
              <a:spcBef>
                <a:spcPts val="800"/>
              </a:spcBef>
            </a:pPr>
            <a:r>
              <a:rPr sz="1300" b="1" i="0">
                <a:solidFill>
                  <a:srgbClr val="03392A"/>
                </a:solidFill>
                <a:latin typeface="맑은 고딕"/>
                <a:ea typeface="맑은 고딕"/>
                <a:cs typeface="맑은 고딕"/>
              </a:rPr>
              <a:t>정시의 수시화  </a:t>
            </a:r>
            <a:r>
              <a:rPr sz="1200" b="0" i="0">
                <a:solidFill>
                  <a:srgbClr val="3A372F"/>
                </a:solidFill>
                <a:latin typeface="맑은 고딕"/>
                <a:ea typeface="맑은 고딕"/>
                <a:cs typeface="맑은 고딕"/>
              </a:rPr>
              <a:t>내신·서류·출결 반영 확대 — 정시를 쓰려면 학교생활이 필요합니다.</a:t>
            </a:r>
          </a:p>
          <a:p>
            <a:pPr algn="l">
              <a:spcBef>
                <a:spcPts val="1000"/>
              </a:spcBef>
            </a:pPr>
            <a:r>
              <a:rPr sz="1250" b="1" i="0">
                <a:solidFill>
                  <a:srgbClr val="1A1A1A"/>
                </a:solidFill>
                <a:latin typeface="맑은 고딕"/>
                <a:ea typeface="맑은 고딕"/>
                <a:cs typeface="맑은 고딕"/>
              </a:rPr>
              <a:t>→ 어느 한쪽만 준비하는 전략은 2028부터 성립하지 않습니다.</a:t>
            </a:r>
          </a:p>
        </p:txBody>
      </p:sp>
      <p:sp>
        <p:nvSpPr>
          <p:cNvPr id="24" name="Rounded Rectangle 23"/>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6" name="TextBox 25"/>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'수시형 vs 정시형'의 이분법이 무너졌습니다 — 내신·수능·생기부의 동시 관리가 기본값입니다.</a:t>
            </a:r>
          </a:p>
        </p:txBody>
      </p:sp>
      <p:sp>
        <p:nvSpPr>
          <p:cNvPr id="27" name="TextBox 2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입시 설명회 분석 집계(상위 15개 대학 시행계획 기준). 최종 모집요강에 따라 변동될 수 있습니다.</a:t>
            </a:r>
          </a:p>
        </p:txBody>
      </p:sp>
      <p:sp>
        <p:nvSpPr>
          <p:cNvPr id="28" name="TextBox 2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20</a:t>
            </a:r>
          </a:p>
        </p:txBody>
      </p:sp>
    </p:spTree>
  </p:cSld>
  <p:clrMapOvr>
    <a:masterClrMapping/>
  </p:clrMapOvr>
</p:sld>
</file>

<file path=ppt/slides/slide2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5등급 내신, 1년 치 실측 데이터</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'널널해졌다'는 착각 — 숫자는 반대로 말합니다.</a:t>
            </a:r>
          </a:p>
        </p:txBody>
      </p:sp>
      <p:sp>
        <p:nvSpPr>
          <p:cNvPr id="6" name="Rounded Rectangle 5"/>
          <p:cNvSpPr/>
          <p:nvPr/>
        </p:nvSpPr>
        <p:spPr>
          <a:xfrm>
            <a:off x="640080" y="1737360"/>
            <a:ext cx="35204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서울 고1 전 과목 1등급</a:t>
            </a:r>
          </a:p>
        </p:txBody>
      </p:sp>
      <p:sp>
        <p:nvSpPr>
          <p:cNvPr id="8" name="TextBox 7"/>
          <p:cNvSpPr txBox="1"/>
          <p:nvPr/>
        </p:nvSpPr>
        <p:spPr>
          <a:xfrm>
            <a:off x="841247" y="2157984"/>
            <a:ext cx="3118104" cy="512064"/>
          </a:xfrm>
          <a:prstGeom prst="rect">
            <a:avLst/>
          </a:prstGeom>
          <a:noFill/>
        </p:spPr>
        <p:txBody>
          <a:bodyPr wrap="square" anchor="t" lIns="0" rIns="0" tIns="0" bIns="0">
            <a:spAutoFit/>
          </a:bodyPr>
          <a:lstStyle/>
          <a:p>
            <a:pPr algn="l"/>
            <a:r>
              <a:rPr sz="2800" b="1" i="0">
                <a:solidFill>
                  <a:srgbClr val="03392A"/>
                </a:solidFill>
                <a:latin typeface="맑은 고딕"/>
                <a:ea typeface="맑은 고딕"/>
                <a:cs typeface="맑은 고딕"/>
              </a:rPr>
              <a:t>1.72%</a:t>
            </a:r>
          </a:p>
        </p:txBody>
      </p:sp>
      <p:sp>
        <p:nvSpPr>
          <p:cNvPr id="9" name="TextBox 8"/>
          <p:cNvSpPr txBox="1"/>
          <p:nvPr/>
        </p:nvSpPr>
        <p:spPr>
          <a:xfrm>
            <a:off x="841247" y="299923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1학기 기준 1,009명/58,828명 · 지역별 1.44~2.19%</a:t>
            </a:r>
          </a:p>
        </p:txBody>
      </p:sp>
      <p:sp>
        <p:nvSpPr>
          <p:cNvPr id="10" name="Rounded Rectangle 9"/>
          <p:cNvSpPr/>
          <p:nvPr/>
        </p:nvSpPr>
        <p:spPr>
          <a:xfrm>
            <a:off x="4325112" y="1737360"/>
            <a:ext cx="722376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99432" y="1874519"/>
            <a:ext cx="6675120" cy="320040"/>
          </a:xfrm>
          <a:prstGeom prst="rect">
            <a:avLst/>
          </a:prstGeom>
          <a:noFill/>
        </p:spPr>
        <p:txBody>
          <a:bodyPr wrap="square" anchor="t" lIns="0" rIns="0" tIns="0" bIns="0">
            <a:spAutoFit/>
          </a:bodyPr>
          <a:lstStyle/>
          <a:p>
            <a:pPr algn="l"/>
            <a:r>
              <a:rPr sz="1250" b="1" i="0">
                <a:solidFill>
                  <a:srgbClr val="03392A"/>
                </a:solidFill>
                <a:latin typeface="맑은 고딕"/>
                <a:ea typeface="맑은 고딕"/>
                <a:cs typeface="맑은 고딕"/>
              </a:rPr>
              <a:t>환산 가치 — 5등급제 내신은 옛 9등급제로 몇 등급일까?</a:t>
            </a:r>
          </a:p>
        </p:txBody>
      </p:sp>
      <p:sp>
        <p:nvSpPr>
          <p:cNvPr id="12" name="TextBox 11"/>
          <p:cNvSpPr txBox="1"/>
          <p:nvPr/>
        </p:nvSpPr>
        <p:spPr>
          <a:xfrm>
            <a:off x="4599432" y="2286000"/>
            <a:ext cx="2103120" cy="411480"/>
          </a:xfrm>
          <a:prstGeom prst="rect">
            <a:avLst/>
          </a:prstGeom>
          <a:noFill/>
        </p:spPr>
        <p:txBody>
          <a:bodyPr wrap="square" anchor="t" lIns="0" rIns="0" tIns="0" bIns="0">
            <a:spAutoFit/>
          </a:bodyPr>
          <a:lstStyle/>
          <a:p>
            <a:pPr algn="l"/>
            <a:r>
              <a:rPr sz="2000" b="1" i="0">
                <a:solidFill>
                  <a:srgbClr val="1A1A1A"/>
                </a:solidFill>
                <a:latin typeface="맑은 고딕"/>
                <a:ea typeface="맑은 고딕"/>
                <a:cs typeface="맑은 고딕"/>
              </a:rPr>
              <a:t>1.0</a:t>
            </a:r>
            <a:r>
              <a:rPr sz="1250" b="1" i="0">
                <a:solidFill>
                  <a:srgbClr val="8A6F2E"/>
                </a:solidFill>
                <a:latin typeface="맑은 고딕"/>
                <a:ea typeface="맑은 고딕"/>
                <a:cs typeface="맑은 고딕"/>
              </a:rPr>
              <a:t>  →  옛 1.3대</a:t>
            </a:r>
          </a:p>
        </p:txBody>
      </p:sp>
      <p:sp>
        <p:nvSpPr>
          <p:cNvPr id="13" name="TextBox 12"/>
          <p:cNvSpPr txBox="1"/>
          <p:nvPr/>
        </p:nvSpPr>
        <p:spPr>
          <a:xfrm>
            <a:off x="6839712" y="2286000"/>
            <a:ext cx="2103120" cy="411480"/>
          </a:xfrm>
          <a:prstGeom prst="rect">
            <a:avLst/>
          </a:prstGeom>
          <a:noFill/>
        </p:spPr>
        <p:txBody>
          <a:bodyPr wrap="square" anchor="t" lIns="0" rIns="0" tIns="0" bIns="0">
            <a:spAutoFit/>
          </a:bodyPr>
          <a:lstStyle/>
          <a:p>
            <a:pPr algn="l"/>
            <a:r>
              <a:rPr sz="2000" b="1" i="0">
                <a:solidFill>
                  <a:srgbClr val="1A1A1A"/>
                </a:solidFill>
                <a:latin typeface="맑은 고딕"/>
                <a:ea typeface="맑은 고딕"/>
                <a:cs typeface="맑은 고딕"/>
              </a:rPr>
              <a:t>1.5</a:t>
            </a:r>
            <a:r>
              <a:rPr sz="1250" b="1" i="0">
                <a:solidFill>
                  <a:srgbClr val="8A6F2E"/>
                </a:solidFill>
                <a:latin typeface="맑은 고딕"/>
                <a:ea typeface="맑은 고딕"/>
                <a:cs typeface="맑은 고딕"/>
              </a:rPr>
              <a:t>  →  옛 2점 초반</a:t>
            </a:r>
          </a:p>
        </p:txBody>
      </p:sp>
      <p:sp>
        <p:nvSpPr>
          <p:cNvPr id="14" name="TextBox 13"/>
          <p:cNvSpPr txBox="1"/>
          <p:nvPr/>
        </p:nvSpPr>
        <p:spPr>
          <a:xfrm>
            <a:off x="9079992" y="2286000"/>
            <a:ext cx="2103120" cy="411480"/>
          </a:xfrm>
          <a:prstGeom prst="rect">
            <a:avLst/>
          </a:prstGeom>
          <a:noFill/>
        </p:spPr>
        <p:txBody>
          <a:bodyPr wrap="square" anchor="t" lIns="0" rIns="0" tIns="0" bIns="0">
            <a:spAutoFit/>
          </a:bodyPr>
          <a:lstStyle/>
          <a:p>
            <a:pPr algn="l"/>
            <a:r>
              <a:rPr sz="2000" b="1" i="0">
                <a:solidFill>
                  <a:srgbClr val="1A1A1A"/>
                </a:solidFill>
                <a:latin typeface="맑은 고딕"/>
                <a:ea typeface="맑은 고딕"/>
                <a:cs typeface="맑은 고딕"/>
              </a:rPr>
              <a:t>2.0</a:t>
            </a:r>
            <a:r>
              <a:rPr sz="1250" b="1" i="0">
                <a:solidFill>
                  <a:srgbClr val="8A6F2E"/>
                </a:solidFill>
                <a:latin typeface="맑은 고딕"/>
                <a:ea typeface="맑은 고딕"/>
                <a:cs typeface="맑은 고딕"/>
              </a:rPr>
              <a:t>  →  옛 3점 초반</a:t>
            </a:r>
          </a:p>
        </p:txBody>
      </p:sp>
      <p:sp>
        <p:nvSpPr>
          <p:cNvPr id="15" name="TextBox 14"/>
          <p:cNvSpPr txBox="1"/>
          <p:nvPr/>
        </p:nvSpPr>
        <p:spPr>
          <a:xfrm>
            <a:off x="4599432" y="2834640"/>
            <a:ext cx="6675120" cy="548640"/>
          </a:xfrm>
          <a:prstGeom prst="rect">
            <a:avLst/>
          </a:prstGeom>
          <a:noFill/>
        </p:spPr>
        <p:txBody>
          <a:bodyPr wrap="square" anchor="t" lIns="0" rIns="0" tIns="0" bIns="0">
            <a:spAutoFit/>
          </a:bodyPr>
          <a:lstStyle/>
          <a:p>
            <a:pPr algn="l">
              <a:lnSpc>
                <a:spcPct val="130000"/>
              </a:lnSpc>
            </a:pPr>
            <a:r>
              <a:rPr sz="1100" b="0" i="0">
                <a:solidFill>
                  <a:srgbClr val="3A372F"/>
                </a:solidFill>
                <a:latin typeface="맑은 고딕"/>
                <a:ea typeface="맑은 고딕"/>
                <a:cs typeface="맑은 고딕"/>
              </a:rPr>
              <a:t>→ 5등급제 2.0은 주요대 교과·종합 지원선에서 이미 빠듯합니다. 등급 숫자가 후해 보여도 실질 가치는 그대로 촘촘합니다.</a:t>
            </a:r>
          </a:p>
        </p:txBody>
      </p:sp>
      <p:sp>
        <p:nvSpPr>
          <p:cNvPr id="16" name="Rounded Rectangle 15"/>
          <p:cNvSpPr/>
          <p:nvPr/>
        </p:nvSpPr>
        <p:spPr>
          <a:xfrm>
            <a:off x="640080" y="3794760"/>
            <a:ext cx="10911535" cy="169164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914400" y="3950208"/>
            <a:ext cx="10362895" cy="1417320"/>
          </a:xfrm>
          <a:prstGeom prst="rect">
            <a:avLst/>
          </a:prstGeom>
          <a:noFill/>
        </p:spPr>
        <p:txBody>
          <a:bodyPr wrap="square" anchor="t" lIns="0" rIns="0" tIns="0" bIns="0">
            <a:spAutoFit/>
          </a:bodyPr>
          <a:lstStyle/>
          <a:p>
            <a:pPr algn="l">
              <a:lnSpc>
                <a:spcPct val="130000"/>
              </a:lnSpc>
            </a:pPr>
            <a:r>
              <a:rPr sz="1250" b="1" i="0">
                <a:solidFill>
                  <a:srgbClr val="A63A2B"/>
                </a:solidFill>
                <a:latin typeface="맑은 고딕"/>
                <a:ea typeface="맑은 고딕"/>
                <a:cs typeface="맑은 고딕"/>
              </a:rPr>
              <a:t>'고1 자퇴 1만 명' 보도의 진실  </a:t>
            </a:r>
            <a:r>
              <a:rPr sz="1150" b="0" i="0">
                <a:solidFill>
                  <a:srgbClr val="3A372F"/>
                </a:solidFill>
                <a:latin typeface="맑은 고딕"/>
                <a:ea typeface="맑은 고딕"/>
                <a:cs typeface="맑은 고딕"/>
              </a:rPr>
              <a:t>전년 대비 +6% — 그러나 증가 폭이 훨씬 컸던 시기는 '정시 40% 확대기'였습니다.</a:t>
            </a:r>
          </a:p>
          <a:p>
            <a:pPr algn="l">
              <a:lnSpc>
                <a:spcPct val="135000"/>
              </a:lnSpc>
              <a:spcBef>
                <a:spcPts val="600"/>
              </a:spcBef>
            </a:pPr>
            <a:r>
              <a:rPr sz="1150" b="0" i="0">
                <a:solidFill>
                  <a:srgbClr val="3A372F"/>
                </a:solidFill>
                <a:latin typeface="맑은 고딕"/>
                <a:ea typeface="맑은 고딕"/>
                <a:cs typeface="맑은 고딕"/>
              </a:rPr>
              <a:t>지금은 반대로 교과·종합(학생부)이 커지는 시기 — 내신을 리셋하려는 자퇴·검정고시 선택은 늘어난 전형 기회를 스스로 닫는 결정이 되기 쉽습니다.</a:t>
            </a:r>
          </a:p>
          <a:p>
            <a:pPr algn="l">
              <a:spcBef>
                <a:spcPts val="600"/>
              </a:spcBef>
            </a:pPr>
            <a:r>
              <a:rPr sz="1150" b="1" i="0">
                <a:solidFill>
                  <a:srgbClr val="1A1A1A"/>
                </a:solidFill>
                <a:latin typeface="맑은 고딕"/>
                <a:ea typeface="맑은 고딕"/>
                <a:cs typeface="맑은 고딕"/>
              </a:rPr>
              <a:t>판단 전 반드시 데이터로 상담하십시오 — 남은 전형 지도가 학생마다 다릅니다.</a:t>
            </a:r>
          </a:p>
        </p:txBody>
      </p:sp>
      <p:sp>
        <p:nvSpPr>
          <p:cNvPr id="18" name="Rounded Rectangle 1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0" name="TextBox 1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1등급 인플레이션은 없습니다 — 늘어난 건 등급이 아니라 '동점자'입니다.</a:t>
            </a:r>
          </a:p>
        </p:txBody>
      </p:sp>
      <p:sp>
        <p:nvSpPr>
          <p:cNvPr id="21" name="TextBox 2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서울시교육청 제공 자료(2025 고1 1학기) · 시도교육청 성적 분포 분석 · 언론 보도 종합.</a:t>
            </a:r>
          </a:p>
        </p:txBody>
      </p:sp>
      <p:sp>
        <p:nvSpPr>
          <p:cNvPr id="22" name="TextBox 2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21</a:t>
            </a:r>
          </a:p>
        </p:txBody>
      </p:sp>
    </p:spTree>
  </p:cSld>
  <p:clrMapOvr>
    <a:masterClrMapping/>
  </p:clrMapOvr>
</p:sld>
</file>

<file path=ppt/slides/slide2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2 · 숫자로 보는 2028</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메디컬 — 커진 판, 달라진 문</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의·치·한·약·수 최상위권 지형</a:t>
            </a:r>
          </a:p>
        </p:txBody>
      </p:sp>
      <p:sp>
        <p:nvSpPr>
          <p:cNvPr id="6" name="Rounded Rectangle 5"/>
          <p:cNvSpPr/>
          <p:nvPr/>
        </p:nvSpPr>
        <p:spPr>
          <a:xfrm>
            <a:off x="640080" y="1737360"/>
            <a:ext cx="3520440"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2028 의대 모집</a:t>
            </a:r>
          </a:p>
        </p:txBody>
      </p:sp>
      <p:sp>
        <p:nvSpPr>
          <p:cNvPr id="8" name="TextBox 7"/>
          <p:cNvSpPr txBox="1"/>
          <p:nvPr/>
        </p:nvSpPr>
        <p:spPr>
          <a:xfrm>
            <a:off x="841247" y="2157984"/>
            <a:ext cx="3118104" cy="493776"/>
          </a:xfrm>
          <a:prstGeom prst="rect">
            <a:avLst/>
          </a:prstGeom>
          <a:noFill/>
        </p:spPr>
        <p:txBody>
          <a:bodyPr wrap="square" anchor="t" lIns="0" rIns="0" tIns="0" bIns="0">
            <a:spAutoFit/>
          </a:bodyPr>
          <a:lstStyle/>
          <a:p>
            <a:pPr algn="l"/>
            <a:r>
              <a:rPr sz="2700" b="1" i="0">
                <a:solidFill>
                  <a:srgbClr val="03392A"/>
                </a:solidFill>
                <a:latin typeface="맑은 고딕"/>
                <a:ea typeface="맑은 고딕"/>
                <a:cs typeface="맑은 고딕"/>
              </a:rPr>
              <a:t>3,671명</a:t>
            </a:r>
          </a:p>
        </p:txBody>
      </p:sp>
      <p:sp>
        <p:nvSpPr>
          <p:cNvPr id="9" name="TextBox 8"/>
          <p:cNvSpPr txBox="1"/>
          <p:nvPr/>
        </p:nvSpPr>
        <p:spPr>
          <a:xfrm>
            <a:off x="841247" y="2907791"/>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증원 배정분 613명 포함</a:t>
            </a:r>
          </a:p>
        </p:txBody>
      </p:sp>
      <p:sp>
        <p:nvSpPr>
          <p:cNvPr id="10" name="Rounded Rectangle 9"/>
          <p:cNvSpPr/>
          <p:nvPr/>
        </p:nvSpPr>
        <p:spPr>
          <a:xfrm>
            <a:off x="4325112" y="1737360"/>
            <a:ext cx="3520440"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26280"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지역의사제 (별도)</a:t>
            </a:r>
          </a:p>
        </p:txBody>
      </p:sp>
      <p:sp>
        <p:nvSpPr>
          <p:cNvPr id="12" name="TextBox 11"/>
          <p:cNvSpPr txBox="1"/>
          <p:nvPr/>
        </p:nvSpPr>
        <p:spPr>
          <a:xfrm>
            <a:off x="4526280" y="2157984"/>
            <a:ext cx="3118104" cy="493776"/>
          </a:xfrm>
          <a:prstGeom prst="rect">
            <a:avLst/>
          </a:prstGeom>
          <a:noFill/>
        </p:spPr>
        <p:txBody>
          <a:bodyPr wrap="square" anchor="t" lIns="0" rIns="0" tIns="0" bIns="0">
            <a:spAutoFit/>
          </a:bodyPr>
          <a:lstStyle/>
          <a:p>
            <a:pPr algn="l"/>
            <a:r>
              <a:rPr sz="2700" b="1" i="0">
                <a:solidFill>
                  <a:srgbClr val="8A6F2E"/>
                </a:solidFill>
                <a:latin typeface="맑은 고딕"/>
                <a:ea typeface="맑은 고딕"/>
                <a:cs typeface="맑은 고딕"/>
              </a:rPr>
              <a:t>610명</a:t>
            </a:r>
          </a:p>
        </p:txBody>
      </p:sp>
      <p:sp>
        <p:nvSpPr>
          <p:cNvPr id="13" name="TextBox 12"/>
          <p:cNvSpPr txBox="1"/>
          <p:nvPr/>
        </p:nvSpPr>
        <p:spPr>
          <a:xfrm>
            <a:off x="4526280" y="2907791"/>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일반 학생 지원 불가 전형</a:t>
            </a:r>
          </a:p>
        </p:txBody>
      </p:sp>
      <p:sp>
        <p:nvSpPr>
          <p:cNvPr id="14" name="Rounded Rectangle 13"/>
          <p:cNvSpPr/>
          <p:nvPr/>
        </p:nvSpPr>
        <p:spPr>
          <a:xfrm>
            <a:off x="8010144" y="1737360"/>
            <a:ext cx="3538728"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11312" y="1883664"/>
            <a:ext cx="3136392"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메디컬 수시 비중</a:t>
            </a:r>
          </a:p>
        </p:txBody>
      </p:sp>
      <p:sp>
        <p:nvSpPr>
          <p:cNvPr id="16" name="TextBox 15"/>
          <p:cNvSpPr txBox="1"/>
          <p:nvPr/>
        </p:nvSpPr>
        <p:spPr>
          <a:xfrm>
            <a:off x="8211312" y="2157984"/>
            <a:ext cx="3136392" cy="493776"/>
          </a:xfrm>
          <a:prstGeom prst="rect">
            <a:avLst/>
          </a:prstGeom>
          <a:noFill/>
        </p:spPr>
        <p:txBody>
          <a:bodyPr wrap="square" anchor="t" lIns="0" rIns="0" tIns="0" bIns="0">
            <a:spAutoFit/>
          </a:bodyPr>
          <a:lstStyle/>
          <a:p>
            <a:pPr algn="l"/>
            <a:r>
              <a:rPr sz="2700" b="1" i="0">
                <a:solidFill>
                  <a:srgbClr val="2E6B4F"/>
                </a:solidFill>
                <a:latin typeface="맑은 고딕"/>
                <a:ea typeface="맑은 고딕"/>
                <a:cs typeface="맑은 고딕"/>
              </a:rPr>
              <a:t>60%</a:t>
            </a:r>
          </a:p>
        </p:txBody>
      </p:sp>
      <p:sp>
        <p:nvSpPr>
          <p:cNvPr id="17" name="TextBox 16"/>
          <p:cNvSpPr txBox="1"/>
          <p:nvPr/>
        </p:nvSpPr>
        <p:spPr>
          <a:xfrm>
            <a:off x="8211312" y="2907791"/>
            <a:ext cx="3136392"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처음으로 60% 돌파</a:t>
            </a:r>
          </a:p>
        </p:txBody>
      </p:sp>
      <p:sp>
        <p:nvSpPr>
          <p:cNvPr id="18" name="Rounded Rectangle 17"/>
          <p:cNvSpPr/>
          <p:nvPr/>
        </p:nvSpPr>
        <p:spPr>
          <a:xfrm>
            <a:off x="640080" y="3703320"/>
            <a:ext cx="10911535"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400" y="3858768"/>
            <a:ext cx="10362895" cy="1554480"/>
          </a:xfrm>
          <a:prstGeom prst="rect">
            <a:avLst/>
          </a:prstGeom>
          <a:noFill/>
        </p:spPr>
        <p:txBody>
          <a:bodyPr wrap="square" anchor="t" lIns="0" rIns="0" tIns="0" bIns="0">
            <a:spAutoFit/>
          </a:bodyPr>
          <a:lstStyle/>
          <a:p>
            <a:pPr algn="l">
              <a:lnSpc>
                <a:spcPct val="130000"/>
              </a:lnSpc>
            </a:pPr>
            <a:r>
              <a:rPr sz="1250" b="1" i="0">
                <a:solidFill>
                  <a:srgbClr val="03392A"/>
                </a:solidFill>
                <a:latin typeface="맑은 고딕"/>
                <a:ea typeface="맑은 고딕"/>
                <a:cs typeface="맑은 고딕"/>
              </a:rPr>
              <a:t>수도권 학생에게는 오히려 기회  </a:t>
            </a:r>
            <a:r>
              <a:rPr sz="1150" b="0" i="0">
                <a:solidFill>
                  <a:srgbClr val="3A372F"/>
                </a:solidFill>
                <a:latin typeface="맑은 고딕"/>
                <a:ea typeface="맑은 고딕"/>
                <a:cs typeface="맑은 고딕"/>
              </a:rPr>
              <a:t>지역인재 의무선발이 소폭 축소되며 일반 지원 가능 인원은 60~90명가량 증가.</a:t>
            </a:r>
          </a:p>
          <a:p>
            <a:pPr algn="l">
              <a:lnSpc>
                <a:spcPct val="130000"/>
              </a:lnSpc>
              <a:spcBef>
                <a:spcPts val="700"/>
              </a:spcBef>
            </a:pPr>
            <a:r>
              <a:rPr sz="1250" b="1" i="0">
                <a:solidFill>
                  <a:srgbClr val="03392A"/>
                </a:solidFill>
                <a:latin typeface="맑은 고딕"/>
                <a:ea typeface="맑은 고딕"/>
                <a:cs typeface="맑은 고딕"/>
              </a:rPr>
              <a:t>기본기 3종 세트  </a:t>
            </a:r>
            <a:r>
              <a:rPr sz="1150" b="0" i="0">
                <a:solidFill>
                  <a:srgbClr val="3A372F"/>
                </a:solidFill>
                <a:latin typeface="맑은 고딕"/>
                <a:ea typeface="맑은 고딕"/>
                <a:cs typeface="맑은 고딕"/>
              </a:rPr>
              <a:t>수능최저(3합4~4합5급) + 면접(의대 종합의 약 80%) + 내신 — 셋 중 하나라도 빠지면 카드가 급감합니다.</a:t>
            </a:r>
          </a:p>
          <a:p>
            <a:pPr algn="l">
              <a:lnSpc>
                <a:spcPct val="130000"/>
              </a:lnSpc>
              <a:spcBef>
                <a:spcPts val="700"/>
              </a:spcBef>
            </a:pPr>
            <a:r>
              <a:rPr sz="1250" b="1" i="0">
                <a:solidFill>
                  <a:srgbClr val="03392A"/>
                </a:solidFill>
                <a:latin typeface="맑은 고딕"/>
                <a:ea typeface="맑은 고딕"/>
                <a:cs typeface="맑은 고딕"/>
              </a:rPr>
              <a:t>논술(의약학)  </a:t>
            </a:r>
            <a:r>
              <a:rPr sz="1150" b="0" i="0">
                <a:solidFill>
                  <a:srgbClr val="3A372F"/>
                </a:solidFill>
                <a:latin typeface="맑은 고딕"/>
                <a:ea typeface="맑은 고딕"/>
                <a:cs typeface="맑은 고딕"/>
              </a:rPr>
              <a:t>경쟁률 세 자릿수 — 수능최저가 사실상 1차 관문입니다.</a:t>
            </a:r>
          </a:p>
        </p:txBody>
      </p:sp>
      <p:sp>
        <p:nvSpPr>
          <p:cNvPr id="20" name="Rounded Rectangle 19"/>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ounded Rectangle 20"/>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2" name="TextBox 21"/>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메디컬은 '수능 하나로'가 아니라 내신 · 최저 · 면접의 3중 검증 체제로 갑니다.</a:t>
            </a:r>
          </a:p>
        </p:txBody>
      </p:sp>
      <p:sp>
        <p:nvSpPr>
          <p:cNvPr id="23" name="TextBox 22"/>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교육부·보건복지부 의대 정원 배정(2026.2.) · 2028 시행계획.</a:t>
            </a:r>
          </a:p>
        </p:txBody>
      </p:sp>
      <p:sp>
        <p:nvSpPr>
          <p:cNvPr id="24" name="TextBox 23"/>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22</a:t>
            </a:r>
          </a:p>
        </p:txBody>
      </p:sp>
    </p:spTree>
  </p:cSld>
  <p:clrMapOvr>
    <a:masterClrMapping/>
  </p:clrMapOvr>
</p:sld>
</file>

<file path=ppt/slides/slide2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498079" y="1005840"/>
            <a:ext cx="4937760" cy="4754880"/>
          </a:xfrm>
          <a:prstGeom prst="rect">
            <a:avLst/>
          </a:prstGeom>
          <a:noFill/>
        </p:spPr>
        <p:txBody>
          <a:bodyPr wrap="none" anchor="t" lIns="0" rIns="0" tIns="0" bIns="0">
            <a:spAutoFit/>
          </a:bodyPr>
          <a:lstStyle/>
          <a:p>
            <a:pPr algn="l"/>
            <a:r>
              <a:rPr sz="5200" b="1" i="0">
                <a:solidFill>
                  <a:srgbClr val="0A5240"/>
                </a:solidFill>
                <a:latin typeface="Times New Roman"/>
                <a:ea typeface="Times New Roman"/>
                <a:cs typeface="Times New Roman"/>
              </a:rPr>
              <a:t>PART</a:t>
            </a:r>
          </a:p>
          <a:p>
            <a:pPr algn="l"/>
            <a:r>
              <a:rPr sz="23000" b="1" i="0">
                <a:solidFill>
                  <a:srgbClr val="0A5240"/>
                </a:solidFill>
                <a:latin typeface="Times New Roman"/>
                <a:ea typeface="Times New Roman"/>
                <a:cs typeface="Times New Roman"/>
              </a:rPr>
              <a:t>3</a:t>
            </a:r>
          </a:p>
        </p:txBody>
      </p:sp>
      <p:sp>
        <p:nvSpPr>
          <p:cNvPr id="4" name="TextBox 3"/>
          <p:cNvSpPr txBox="1"/>
          <p:nvPr/>
        </p:nvSpPr>
        <p:spPr>
          <a:xfrm>
            <a:off x="640080" y="2148840"/>
            <a:ext cx="2377440" cy="457200"/>
          </a:xfrm>
          <a:prstGeom prst="rect">
            <a:avLst/>
          </a:prstGeom>
          <a:noFill/>
        </p:spPr>
        <p:txBody>
          <a:bodyPr wrap="none" anchor="t" lIns="0" rIns="0" tIns="0" bIns="0">
            <a:spAutoFit/>
          </a:bodyPr>
          <a:lstStyle/>
          <a:p>
            <a:pPr algn="l"/>
            <a:r>
              <a:rPr sz="1400" b="1" i="0" spc="400">
                <a:solidFill>
                  <a:srgbClr val="B99950"/>
                </a:solidFill>
                <a:latin typeface="맑은 고딕"/>
                <a:ea typeface="맑은 고딕"/>
                <a:cs typeface="맑은 고딕"/>
              </a:rPr>
              <a:t>PART 3</a:t>
            </a:r>
          </a:p>
        </p:txBody>
      </p:sp>
      <p:sp>
        <p:nvSpPr>
          <p:cNvPr id="5" name="TextBox 4"/>
          <p:cNvSpPr txBox="1"/>
          <p:nvPr/>
        </p:nvSpPr>
        <p:spPr>
          <a:xfrm>
            <a:off x="640080" y="2606040"/>
            <a:ext cx="8778240" cy="1097280"/>
          </a:xfrm>
          <a:prstGeom prst="rect">
            <a:avLst/>
          </a:prstGeom>
          <a:noFill/>
        </p:spPr>
        <p:txBody>
          <a:bodyPr wrap="square" anchor="t" lIns="0" rIns="0" tIns="0" bIns="0">
            <a:spAutoFit/>
          </a:bodyPr>
          <a:lstStyle/>
          <a:p>
            <a:pPr algn="l"/>
            <a:r>
              <a:rPr sz="4000" b="1" i="0">
                <a:solidFill>
                  <a:srgbClr val="FCF4E2"/>
                </a:solidFill>
                <a:latin typeface="맑은 고딕"/>
                <a:ea typeface="맑은 고딕"/>
                <a:cs typeface="맑은 고딕"/>
              </a:rPr>
              <a:t>전형별 완전 분석</a:t>
            </a:r>
          </a:p>
        </p:txBody>
      </p:sp>
      <p:sp>
        <p:nvSpPr>
          <p:cNvPr id="6" name="TextBox 5"/>
          <p:cNvSpPr txBox="1"/>
          <p:nvPr/>
        </p:nvSpPr>
        <p:spPr>
          <a:xfrm>
            <a:off x="640080" y="3611880"/>
            <a:ext cx="8412480" cy="822960"/>
          </a:xfrm>
          <a:prstGeom prst="rect">
            <a:avLst/>
          </a:prstGeom>
          <a:noFill/>
        </p:spPr>
        <p:txBody>
          <a:bodyPr wrap="square" anchor="t" lIns="0" rIns="0" tIns="0" bIns="0">
            <a:spAutoFit/>
          </a:bodyPr>
          <a:lstStyle/>
          <a:p>
            <a:pPr algn="l">
              <a:lnSpc>
                <a:spcPct val="135000"/>
              </a:lnSpc>
            </a:pPr>
            <a:r>
              <a:rPr sz="1450" b="0" i="0">
                <a:solidFill>
                  <a:srgbClr val="C6BFA8"/>
                </a:solidFill>
                <a:latin typeface="맑은 고딕"/>
                <a:ea typeface="맑은 고딕"/>
                <a:cs typeface="맑은 고딕"/>
              </a:rPr>
              <a:t>교과 · 종합 · 논술 · 정시 — 무엇이 우리 아이에게 유리한가.
전형마다 '요구 조건'이 새로 쓰였습니다.</a:t>
            </a:r>
          </a:p>
        </p:txBody>
      </p:sp>
      <p:sp>
        <p:nvSpPr>
          <p:cNvPr id="7" name="Rounded Rectangle 6"/>
          <p:cNvSpPr/>
          <p:nvPr/>
        </p:nvSpPr>
        <p:spPr>
          <a:xfrm>
            <a:off x="640080" y="4892040"/>
            <a:ext cx="1943100"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교과: 재학생 전용화</a:t>
            </a:r>
          </a:p>
        </p:txBody>
      </p:sp>
      <p:sp>
        <p:nvSpPr>
          <p:cNvPr id="8" name="Rounded Rectangle 7"/>
          <p:cNvSpPr/>
          <p:nvPr/>
        </p:nvSpPr>
        <p:spPr>
          <a:xfrm>
            <a:off x="2811780" y="4892040"/>
            <a:ext cx="2084831"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종합: 최저 또는 면접</a:t>
            </a:r>
          </a:p>
        </p:txBody>
      </p:sp>
      <p:sp>
        <p:nvSpPr>
          <p:cNvPr id="9" name="Rounded Rectangle 8"/>
          <p:cNvSpPr/>
          <p:nvPr/>
        </p:nvSpPr>
        <p:spPr>
          <a:xfrm>
            <a:off x="5125212" y="4892040"/>
            <a:ext cx="1801368"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논술: 최저가 관문</a:t>
            </a:r>
          </a:p>
        </p:txBody>
      </p:sp>
      <p:sp>
        <p:nvSpPr>
          <p:cNvPr id="10" name="Rounded Rectangle 9"/>
          <p:cNvSpPr/>
          <p:nvPr/>
        </p:nvSpPr>
        <p:spPr>
          <a:xfrm>
            <a:off x="7155180" y="4892040"/>
            <a:ext cx="1517904"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정시: 수능+α</a:t>
            </a:r>
          </a:p>
        </p:txBody>
      </p:sp>
      <p:sp>
        <p:nvSpPr>
          <p:cNvPr id="11" name="TextBox 10"/>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23</a:t>
            </a:r>
          </a:p>
        </p:txBody>
      </p:sp>
    </p:spTree>
  </p:cSld>
  <p:clrMapOvr>
    <a:masterClrMapping/>
  </p:clrMapOvr>
</p:sld>
</file>

<file path=ppt/slides/slide2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교과전형 — 세 가지가 근본적으로 바뀝니다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'내신 등수만 다투는 전형'에서 '내신+α를 검증하는 전형'으로</a:t>
            </a:r>
          </a:p>
        </p:txBody>
      </p:sp>
      <p:sp>
        <p:nvSpPr>
          <p:cNvPr id="6" name="Rounded Rectangle 5"/>
          <p:cNvSpPr/>
          <p:nvPr/>
        </p:nvSpPr>
        <p:spPr>
          <a:xfrm>
            <a:off x="640080" y="1783080"/>
            <a:ext cx="3408578"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68680" y="201168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1</a:t>
            </a:r>
          </a:p>
        </p:txBody>
      </p:sp>
      <p:sp>
        <p:nvSpPr>
          <p:cNvPr id="8" name="TextBox 7"/>
          <p:cNvSpPr txBox="1"/>
          <p:nvPr/>
        </p:nvSpPr>
        <p:spPr>
          <a:xfrm>
            <a:off x="1417319" y="2029968"/>
            <a:ext cx="2448458" cy="36576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모집 확대</a:t>
            </a:r>
          </a:p>
        </p:txBody>
      </p:sp>
      <p:sp>
        <p:nvSpPr>
          <p:cNvPr id="9" name="TextBox 8"/>
          <p:cNvSpPr txBox="1"/>
          <p:nvPr/>
        </p:nvSpPr>
        <p:spPr>
          <a:xfrm>
            <a:off x="868680" y="2606040"/>
            <a:ext cx="2951378" cy="411480"/>
          </a:xfrm>
          <a:prstGeom prst="rect">
            <a:avLst/>
          </a:prstGeom>
          <a:noFill/>
        </p:spPr>
        <p:txBody>
          <a:bodyPr wrap="square" anchor="t" lIns="0" rIns="0" tIns="0" bIns="0">
            <a:spAutoFit/>
          </a:bodyPr>
          <a:lstStyle/>
          <a:p>
            <a:pPr algn="l"/>
            <a:r>
              <a:rPr sz="1550" b="1" i="0">
                <a:solidFill>
                  <a:srgbClr val="8A6F2E"/>
                </a:solidFill>
                <a:latin typeface="맑은 고딕"/>
                <a:ea typeface="맑은 고딕"/>
                <a:cs typeface="맑은 고딕"/>
              </a:rPr>
              <a:t>주요 15개대 +680명</a:t>
            </a:r>
          </a:p>
        </p:txBody>
      </p:sp>
      <p:sp>
        <p:nvSpPr>
          <p:cNvPr id="10" name="TextBox 9"/>
          <p:cNvSpPr txBox="1"/>
          <p:nvPr/>
        </p:nvSpPr>
        <p:spPr>
          <a:xfrm>
            <a:off x="868680" y="3127248"/>
            <a:ext cx="2951378" cy="155448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전국으로는 +1,870명.
연세·한양 등 정시 축소분이 교과로 이동했습니다.</a:t>
            </a:r>
          </a:p>
        </p:txBody>
      </p:sp>
      <p:sp>
        <p:nvSpPr>
          <p:cNvPr id="11" name="Rounded Rectangle 10"/>
          <p:cNvSpPr/>
          <p:nvPr/>
        </p:nvSpPr>
        <p:spPr>
          <a:xfrm>
            <a:off x="4304690" y="1783080"/>
            <a:ext cx="3408578"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4533290" y="201168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2</a:t>
            </a:r>
          </a:p>
        </p:txBody>
      </p:sp>
      <p:sp>
        <p:nvSpPr>
          <p:cNvPr id="13" name="TextBox 12"/>
          <p:cNvSpPr txBox="1"/>
          <p:nvPr/>
        </p:nvSpPr>
        <p:spPr>
          <a:xfrm>
            <a:off x="5081930" y="2029968"/>
            <a:ext cx="2448458" cy="36576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재학생 전용화</a:t>
            </a:r>
          </a:p>
        </p:txBody>
      </p:sp>
      <p:sp>
        <p:nvSpPr>
          <p:cNvPr id="14" name="TextBox 13"/>
          <p:cNvSpPr txBox="1"/>
          <p:nvPr/>
        </p:nvSpPr>
        <p:spPr>
          <a:xfrm>
            <a:off x="4533290" y="2606040"/>
            <a:ext cx="2951378" cy="411480"/>
          </a:xfrm>
          <a:prstGeom prst="rect">
            <a:avLst/>
          </a:prstGeom>
          <a:noFill/>
        </p:spPr>
        <p:txBody>
          <a:bodyPr wrap="square" anchor="t" lIns="0" rIns="0" tIns="0" bIns="0">
            <a:spAutoFit/>
          </a:bodyPr>
          <a:lstStyle/>
          <a:p>
            <a:pPr algn="l"/>
            <a:r>
              <a:rPr sz="1550" b="1" i="0">
                <a:solidFill>
                  <a:srgbClr val="8A6F2E"/>
                </a:solidFill>
                <a:latin typeface="맑은 고딕"/>
                <a:ea typeface="맑은 고딕"/>
                <a:cs typeface="맑은 고딕"/>
              </a:rPr>
              <a:t>N수생 지원 차단</a:t>
            </a:r>
          </a:p>
        </p:txBody>
      </p:sp>
      <p:sp>
        <p:nvSpPr>
          <p:cNvPr id="15" name="TextBox 14"/>
          <p:cNvSpPr txBox="1"/>
          <p:nvPr/>
        </p:nvSpPr>
        <p:spPr>
          <a:xfrm>
            <a:off x="4533290" y="3127248"/>
            <a:ext cx="2951378" cy="155448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건국대·동국대 등 일부 제외 대부분 졸업예정자만 지원 가능.
기존 N수생 비중 10~30%가 빠진 자리 — 재학생의 기회.</a:t>
            </a:r>
          </a:p>
        </p:txBody>
      </p:sp>
      <p:sp>
        <p:nvSpPr>
          <p:cNvPr id="16" name="Rounded Rectangle 15"/>
          <p:cNvSpPr/>
          <p:nvPr/>
        </p:nvSpPr>
        <p:spPr>
          <a:xfrm>
            <a:off x="7969300" y="1783080"/>
            <a:ext cx="3408578"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8197900" y="201168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3</a:t>
            </a:r>
          </a:p>
        </p:txBody>
      </p:sp>
      <p:sp>
        <p:nvSpPr>
          <p:cNvPr id="18" name="TextBox 17"/>
          <p:cNvSpPr txBox="1"/>
          <p:nvPr/>
        </p:nvSpPr>
        <p:spPr>
          <a:xfrm>
            <a:off x="8746540" y="2029968"/>
            <a:ext cx="2448458" cy="36576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내신 100% 소멸</a:t>
            </a:r>
          </a:p>
        </p:txBody>
      </p:sp>
      <p:sp>
        <p:nvSpPr>
          <p:cNvPr id="19" name="TextBox 18"/>
          <p:cNvSpPr txBox="1"/>
          <p:nvPr/>
        </p:nvSpPr>
        <p:spPr>
          <a:xfrm>
            <a:off x="8197900" y="2606040"/>
            <a:ext cx="2951378" cy="411480"/>
          </a:xfrm>
          <a:prstGeom prst="rect">
            <a:avLst/>
          </a:prstGeom>
          <a:noFill/>
        </p:spPr>
        <p:txBody>
          <a:bodyPr wrap="square" anchor="t" lIns="0" rIns="0" tIns="0" bIns="0">
            <a:spAutoFit/>
          </a:bodyPr>
          <a:lstStyle/>
          <a:p>
            <a:pPr algn="l"/>
            <a:r>
              <a:rPr sz="1550" b="1" i="0">
                <a:solidFill>
                  <a:srgbClr val="8A6F2E"/>
                </a:solidFill>
                <a:latin typeface="맑은 고딕"/>
                <a:ea typeface="맑은 고딕"/>
                <a:cs typeface="맑은 고딕"/>
              </a:rPr>
              <a:t>서류·출결·최저 결합</a:t>
            </a:r>
          </a:p>
        </p:txBody>
      </p:sp>
      <p:sp>
        <p:nvSpPr>
          <p:cNvPr id="20" name="TextBox 19"/>
          <p:cNvSpPr txBox="1"/>
          <p:nvPr/>
        </p:nvSpPr>
        <p:spPr>
          <a:xfrm>
            <a:off x="8197900" y="3127248"/>
            <a:ext cx="2951378" cy="155448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내신 성적만으로 선발하는 주요대 전형이 사실상 사라졌습니다.
등급 뒤의 '기록'까지 봅니다.</a:t>
            </a:r>
          </a:p>
        </p:txBody>
      </p:sp>
      <p:sp>
        <p:nvSpPr>
          <p:cNvPr id="21" name="Rounded Rectangle 20"/>
          <p:cNvSpPr/>
          <p:nvPr/>
        </p:nvSpPr>
        <p:spPr>
          <a:xfrm>
            <a:off x="640080" y="5486400"/>
            <a:ext cx="10911535" cy="640080"/>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841247" y="5650992"/>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3" name="TextBox 22"/>
          <p:cNvSpPr txBox="1"/>
          <p:nvPr/>
        </p:nvSpPr>
        <p:spPr>
          <a:xfrm>
            <a:off x="1920239" y="5486400"/>
            <a:ext cx="9357055" cy="640080"/>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모집은 늘고 경쟁자(N수)는 빠졌습니다 — 준비된 재학생에게 '의외의 기회'가 열리는 전형입니다.</a:t>
            </a:r>
          </a:p>
        </p:txBody>
      </p:sp>
      <p:sp>
        <p:nvSpPr>
          <p:cNvPr id="24" name="TextBox 23"/>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25" name="TextBox 24"/>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24</a:t>
            </a:r>
          </a:p>
        </p:txBody>
      </p:sp>
    </p:spTree>
  </p:cSld>
  <p:clrMapOvr>
    <a:masterClrMapping/>
  </p:clrMapOvr>
</p:sld>
</file>

<file path=ppt/slides/slide2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대학별 전형 방법 — 내신에 무엇을 덧댔나</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2028 시행계획 기준 (주요 9개 대학)</a:t>
            </a:r>
          </a:p>
        </p:txBody>
      </p:sp>
      <p:graphicFrame>
        <p:nvGraphicFramePr>
          <p:cNvPr id="6" name="Table 5"/>
          <p:cNvGraphicFramePr>
            <a:graphicFrameLocks noGrp="1"/>
          </p:cNvGraphicFramePr>
          <p:nvPr/>
        </p:nvGraphicFramePr>
        <p:xfrm>
          <a:off x="640080" y="1645920"/>
          <a:ext cx="9189720" cy="3977640"/>
        </p:xfrm>
        <a:graphic>
          <a:graphicData uri="http://schemas.openxmlformats.org/drawingml/2006/table">
            <a:tbl>
              <a:tblPr>
                <a:tableStyleId>{5C22544A-7EE6-4342-B048-85BDC9FD1C3A}</a:tableStyleId>
              </a:tblPr>
              <a:tblGrid>
                <a:gridCol w="1417320"/>
                <a:gridCol w="4937760"/>
                <a:gridCol w="2834640"/>
              </a:tblGrid>
              <a:tr h="397764">
                <a:tc>
                  <a:txBody>
                    <a:bodyPr wrap="square"/>
                    <a:lstStyle/>
                    <a:p>
                      <a:pPr algn="ctr">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전형 방법</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수능최저</a:t>
                      </a:r>
                    </a:p>
                  </a:txBody>
                  <a:tcPr marL="64008" marR="45720" marT="18288" marB="18288" anchor="ctr">
                    <a:solidFill>
                      <a:srgbClr val="03392A"/>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건국대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학생부 70 + 서류 30</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3합 8 (한국사 포함)</a:t>
                      </a:r>
                    </a:p>
                  </a:txBody>
                  <a:tcPr marL="64008" marR="45720" marT="18288" marB="18288" anchor="ctr">
                    <a:solidFill>
                      <a:srgbClr val="FFFFFF"/>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경희대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학생부 70 + 서류 30</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2합 5 (의치한약 3합4)</a:t>
                      </a:r>
                    </a:p>
                  </a:txBody>
                  <a:tcPr marL="64008" marR="45720" marT="18288" marB="18288" anchor="ctr">
                    <a:solidFill>
                      <a:srgbClr val="F3EEE1"/>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고려대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교과 80 + 서류 20</a:t>
                      </a:r>
                    </a:p>
                  </a:txBody>
                  <a:tcPr marL="64008" marR="45720" marT="18288" marB="18288" anchor="ctr">
                    <a:solidFill>
                      <a:srgbClr val="FFFFFF"/>
                    </a:solidFill>
                  </a:tcPr>
                </a:tc>
                <a:tc>
                  <a:txBody>
                    <a:bodyPr wrap="square"/>
                    <a:lstStyle/>
                    <a:p>
                      <a:pPr algn="l">
                        <a:lnSpc>
                          <a:spcPct val="100000"/>
                        </a:lnSpc>
                      </a:pPr>
                      <a:r>
                        <a:rPr sz="1019" b="1" i="0">
                          <a:solidFill>
                            <a:srgbClr val="A63A2B"/>
                          </a:solidFill>
                          <a:latin typeface="맑은 고딕"/>
                          <a:ea typeface="맑은 고딕"/>
                          <a:cs typeface="맑은 고딕"/>
                        </a:rPr>
                        <a:t>폐지 (의대 제외)</a:t>
                      </a:r>
                    </a:p>
                  </a:txBody>
                  <a:tcPr marL="64008" marR="45720" marT="18288" marB="18288" anchor="ctr">
                    <a:solidFill>
                      <a:srgbClr val="FFFFFF"/>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동국대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학생부 70 + 서류 30</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미적용</a:t>
                      </a:r>
                    </a:p>
                  </a:txBody>
                  <a:tcPr marL="64008" marR="45720" marT="18288" marB="18288" anchor="ctr">
                    <a:solidFill>
                      <a:srgbClr val="F3EEE1"/>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서강대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교과 90 + 출결 10</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3개 각 3등급 · 한4</a:t>
                      </a:r>
                    </a:p>
                  </a:txBody>
                  <a:tcPr marL="64008" marR="45720" marT="18288" marB="18288" anchor="ctr">
                    <a:solidFill>
                      <a:srgbClr val="FFFFFF"/>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서울시립대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교과 60 + 서류 40</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3합 7 · 한4</a:t>
                      </a:r>
                    </a:p>
                  </a:txBody>
                  <a:tcPr marL="64008" marR="45720" marT="18288" marB="18288" anchor="ctr">
                    <a:solidFill>
                      <a:srgbClr val="F3EEE1"/>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연세대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1단계 교과100(5배수) → 80 + 서류 20</a:t>
                      </a:r>
                    </a:p>
                  </a:txBody>
                  <a:tcPr marL="64008" marR="45720" marT="18288" marB="18288" anchor="ctr">
                    <a:solidFill>
                      <a:srgbClr val="FFFFFF"/>
                    </a:solidFill>
                  </a:tcPr>
                </a:tc>
                <a:tc>
                  <a:txBody>
                    <a:bodyPr wrap="square"/>
                    <a:lstStyle/>
                    <a:p>
                      <a:pPr algn="l">
                        <a:lnSpc>
                          <a:spcPct val="100000"/>
                        </a:lnSpc>
                      </a:pPr>
                      <a:r>
                        <a:rPr sz="1019" b="1" i="0">
                          <a:solidFill>
                            <a:srgbClr val="2E6B4F"/>
                          </a:solidFill>
                          <a:latin typeface="맑은 고딕"/>
                          <a:ea typeface="맑은 고딕"/>
                          <a:cs typeface="맑은 고딕"/>
                        </a:rPr>
                        <a:t>2합 4~5 신설</a:t>
                      </a:r>
                    </a:p>
                  </a:txBody>
                  <a:tcPr marL="64008" marR="45720" marT="18288" marB="18288" anchor="ctr">
                    <a:solidFill>
                      <a:srgbClr val="FFFFFF"/>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이화여대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학생부 85 + 서류 15</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3합 7</a:t>
                      </a:r>
                    </a:p>
                  </a:txBody>
                  <a:tcPr marL="64008" marR="45720" marT="18288" marB="18288" anchor="ctr">
                    <a:solidFill>
                      <a:srgbClr val="F3EEE1"/>
                    </a:solidFill>
                  </a:tcPr>
                </a:tc>
              </a:tr>
              <a:tr h="397764">
                <a:tc>
                  <a:txBody>
                    <a:bodyPr wrap="square"/>
                    <a:lstStyle/>
                    <a:p>
                      <a:pPr algn="ctr">
                        <a:lnSpc>
                          <a:spcPct val="100000"/>
                        </a:lnSpc>
                      </a:pPr>
                      <a:r>
                        <a:rPr sz="1019" b="0" i="0">
                          <a:solidFill>
                            <a:srgbClr val="1A1A1A"/>
                          </a:solidFill>
                          <a:latin typeface="맑은 고딕"/>
                          <a:ea typeface="맑은 고딕"/>
                          <a:cs typeface="맑은 고딕"/>
                        </a:rPr>
                        <a:t>한양대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교과 60 + 종합평가 40</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3개 각 3등급</a:t>
                      </a:r>
                    </a:p>
                  </a:txBody>
                  <a:tcPr marL="64008" marR="45720" marT="18288" marB="18288" anchor="ctr">
                    <a:solidFill>
                      <a:srgbClr val="FFFFFF"/>
                    </a:solidFill>
                  </a:tcPr>
                </a:tc>
              </a:tr>
            </a:tbl>
          </a:graphicData>
        </a:graphic>
      </p:graphicFrame>
      <p:sp>
        <p:nvSpPr>
          <p:cNvPr id="7" name="Rounded Rectangle 6"/>
          <p:cNvSpPr/>
          <p:nvPr/>
        </p:nvSpPr>
        <p:spPr>
          <a:xfrm>
            <a:off x="10058400" y="1645920"/>
            <a:ext cx="1490472" cy="358444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195560" y="1783080"/>
            <a:ext cx="1234440" cy="3291840"/>
          </a:xfrm>
          <a:prstGeom prst="rect">
            <a:avLst/>
          </a:prstGeom>
          <a:noFill/>
        </p:spPr>
        <p:txBody>
          <a:bodyPr wrap="square" anchor="t" lIns="0" rIns="0" tIns="0" bIns="0">
            <a:spAutoFit/>
          </a:bodyPr>
          <a:lstStyle/>
          <a:p>
            <a:pPr algn="l"/>
            <a:r>
              <a:rPr sz="1100" b="1" i="0">
                <a:solidFill>
                  <a:srgbClr val="8A6F2E"/>
                </a:solidFill>
                <a:latin typeface="맑은 고딕"/>
                <a:ea typeface="맑은 고딕"/>
                <a:cs typeface="맑은 고딕"/>
              </a:rPr>
              <a:t>읽는 법</a:t>
            </a:r>
          </a:p>
          <a:p>
            <a:pPr algn="l">
              <a:lnSpc>
                <a:spcPct val="130000"/>
              </a:lnSpc>
              <a:spcBef>
                <a:spcPts val="500"/>
              </a:spcBef>
            </a:pPr>
            <a:r>
              <a:rPr sz="950" b="0" i="0">
                <a:solidFill>
                  <a:srgbClr val="3A372F"/>
                </a:solidFill>
                <a:latin typeface="맑은 고딕"/>
                <a:ea typeface="맑은 고딕"/>
                <a:cs typeface="맑은 고딕"/>
              </a:rPr>
              <a:t>숫자 = 반영 비율(%)</a:t>
            </a:r>
          </a:p>
          <a:p>
            <a:pPr algn="l">
              <a:lnSpc>
                <a:spcPct val="130000"/>
              </a:lnSpc>
              <a:spcBef>
                <a:spcPts val="500"/>
              </a:spcBef>
            </a:pPr>
            <a:r>
              <a:rPr sz="950" b="0" i="0">
                <a:solidFill>
                  <a:srgbClr val="3A372F"/>
                </a:solidFill>
                <a:latin typeface="맑은 고딕"/>
                <a:ea typeface="맑은 고딕"/>
                <a:cs typeface="맑은 고딕"/>
              </a:rPr>
              <a:t>서류 = 생기부 정성평가</a:t>
            </a:r>
          </a:p>
          <a:p>
            <a:pPr algn="l">
              <a:lnSpc>
                <a:spcPct val="130000"/>
              </a:lnSpc>
              <a:spcBef>
                <a:spcPts val="500"/>
              </a:spcBef>
            </a:pPr>
            <a:r>
              <a:rPr sz="950" b="0" i="0">
                <a:solidFill>
                  <a:srgbClr val="3A372F"/>
                </a:solidFill>
                <a:latin typeface="맑은 고딕"/>
                <a:ea typeface="맑은 고딕"/>
                <a:cs typeface="맑은 고딕"/>
              </a:rPr>
              <a:t>3합7 = 세 영역 등급 합 7 이내</a:t>
            </a:r>
          </a:p>
        </p:txBody>
      </p:sp>
      <p:sp>
        <p:nvSpPr>
          <p:cNvPr id="9" name="Rounded Rectangle 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'내신만으로' 가는 곳은 서강대(출결 10) 정도 — 그마저 수능최저 3개 각 3등급이 걸립니다.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대학·전형명은 대표 지역균형/추천형 기준. 최종 모집요강에 따라 변동될 수 있습니다.</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25</a:t>
            </a:r>
          </a:p>
        </p:txBody>
      </p:sp>
    </p:spTree>
  </p:cSld>
  <p:clrMapOvr>
    <a:masterClrMapping/>
  </p:clrMapOvr>
</p:sld>
</file>

<file path=ppt/slides/slide2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서류 20~30%가 실제로 당락을 바꿉니다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'불합격권 → 합격'으로 뒤집힌 비율 (기존 운영 대학 실적)</a:t>
            </a:r>
          </a:p>
        </p:txBody>
      </p:sp>
      <p:sp>
        <p:nvSpPr>
          <p:cNvPr id="6" name="Rounded Rectangle 5"/>
          <p:cNvSpPr/>
          <p:nvPr/>
        </p:nvSpPr>
        <p:spPr>
          <a:xfrm>
            <a:off x="640080" y="1737360"/>
            <a:ext cx="35204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성균관대 (교과+정성)</a:t>
            </a:r>
          </a:p>
        </p:txBody>
      </p:sp>
      <p:sp>
        <p:nvSpPr>
          <p:cNvPr id="8" name="TextBox 7"/>
          <p:cNvSpPr txBox="1"/>
          <p:nvPr/>
        </p:nvSpPr>
        <p:spPr>
          <a:xfrm>
            <a:off x="841247" y="2157984"/>
            <a:ext cx="3118104" cy="493776"/>
          </a:xfrm>
          <a:prstGeom prst="rect">
            <a:avLst/>
          </a:prstGeom>
          <a:noFill/>
        </p:spPr>
        <p:txBody>
          <a:bodyPr wrap="square" anchor="t" lIns="0" rIns="0" tIns="0" bIns="0">
            <a:spAutoFit/>
          </a:bodyPr>
          <a:lstStyle/>
          <a:p>
            <a:pPr algn="l"/>
            <a:r>
              <a:rPr sz="2700" b="1" i="0">
                <a:solidFill>
                  <a:srgbClr val="03392A"/>
                </a:solidFill>
                <a:latin typeface="맑은 고딕"/>
                <a:ea typeface="맑은 고딕"/>
                <a:cs typeface="맑은 고딕"/>
              </a:rPr>
              <a:t>약 20%</a:t>
            </a:r>
          </a:p>
        </p:txBody>
      </p:sp>
      <p:sp>
        <p:nvSpPr>
          <p:cNvPr id="9" name="TextBox 8"/>
          <p:cNvSpPr txBox="1"/>
          <p:nvPr/>
        </p:nvSpPr>
        <p:spPr>
          <a:xfrm>
            <a:off x="841247" y="2953511"/>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5명 중 1명이 서류로 역전</a:t>
            </a:r>
          </a:p>
        </p:txBody>
      </p:sp>
      <p:sp>
        <p:nvSpPr>
          <p:cNvPr id="10" name="Rounded Rectangle 9"/>
          <p:cNvSpPr/>
          <p:nvPr/>
        </p:nvSpPr>
        <p:spPr>
          <a:xfrm>
            <a:off x="4325112" y="1737360"/>
            <a:ext cx="3520440"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26280" y="188366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경희대 (서류 30%)</a:t>
            </a:r>
          </a:p>
        </p:txBody>
      </p:sp>
      <p:sp>
        <p:nvSpPr>
          <p:cNvPr id="12" name="TextBox 11"/>
          <p:cNvSpPr txBox="1"/>
          <p:nvPr/>
        </p:nvSpPr>
        <p:spPr>
          <a:xfrm>
            <a:off x="4526280" y="2157984"/>
            <a:ext cx="3118104" cy="493776"/>
          </a:xfrm>
          <a:prstGeom prst="rect">
            <a:avLst/>
          </a:prstGeom>
          <a:noFill/>
        </p:spPr>
        <p:txBody>
          <a:bodyPr wrap="square" anchor="t" lIns="0" rIns="0" tIns="0" bIns="0">
            <a:spAutoFit/>
          </a:bodyPr>
          <a:lstStyle/>
          <a:p>
            <a:pPr algn="l"/>
            <a:r>
              <a:rPr sz="2700" b="1" i="0">
                <a:solidFill>
                  <a:srgbClr val="03392A"/>
                </a:solidFill>
                <a:latin typeface="맑은 고딕"/>
                <a:ea typeface="맑은 고딕"/>
                <a:cs typeface="맑은 고딕"/>
              </a:rPr>
              <a:t>13.3%</a:t>
            </a:r>
          </a:p>
        </p:txBody>
      </p:sp>
      <p:sp>
        <p:nvSpPr>
          <p:cNvPr id="13" name="TextBox 12"/>
          <p:cNvSpPr txBox="1"/>
          <p:nvPr/>
        </p:nvSpPr>
        <p:spPr>
          <a:xfrm>
            <a:off x="4526280" y="2953511"/>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7명 중 1명이 서류로 역전</a:t>
            </a:r>
          </a:p>
        </p:txBody>
      </p:sp>
      <p:sp>
        <p:nvSpPr>
          <p:cNvPr id="14" name="Rounded Rectangle 13"/>
          <p:cNvSpPr/>
          <p:nvPr/>
        </p:nvSpPr>
        <p:spPr>
          <a:xfrm>
            <a:off x="8010144" y="1737360"/>
            <a:ext cx="3538728"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11312" y="1883664"/>
            <a:ext cx="3136392"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동국대 (상위 10과목)</a:t>
            </a:r>
          </a:p>
        </p:txBody>
      </p:sp>
      <p:sp>
        <p:nvSpPr>
          <p:cNvPr id="16" name="TextBox 15"/>
          <p:cNvSpPr txBox="1"/>
          <p:nvPr/>
        </p:nvSpPr>
        <p:spPr>
          <a:xfrm>
            <a:off x="8211312" y="2157984"/>
            <a:ext cx="3136392" cy="493776"/>
          </a:xfrm>
          <a:prstGeom prst="rect">
            <a:avLst/>
          </a:prstGeom>
          <a:noFill/>
        </p:spPr>
        <p:txBody>
          <a:bodyPr wrap="square" anchor="t" lIns="0" rIns="0" tIns="0" bIns="0">
            <a:spAutoFit/>
          </a:bodyPr>
          <a:lstStyle/>
          <a:p>
            <a:pPr algn="l"/>
            <a:r>
              <a:rPr sz="2700" b="1" i="0">
                <a:solidFill>
                  <a:srgbClr val="A63A2B"/>
                </a:solidFill>
                <a:latin typeface="맑은 고딕"/>
                <a:ea typeface="맑은 고딕"/>
                <a:cs typeface="맑은 고딕"/>
              </a:rPr>
              <a:t>90%+</a:t>
            </a:r>
          </a:p>
        </p:txBody>
      </p:sp>
      <p:sp>
        <p:nvSpPr>
          <p:cNvPr id="17" name="TextBox 16"/>
          <p:cNvSpPr txBox="1"/>
          <p:nvPr/>
        </p:nvSpPr>
        <p:spPr>
          <a:xfrm>
            <a:off x="8211312" y="2953511"/>
            <a:ext cx="3136392"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반영 내신 변별 소멸 → 사실상 서류가 결정</a:t>
            </a:r>
          </a:p>
        </p:txBody>
      </p:sp>
      <p:sp>
        <p:nvSpPr>
          <p:cNvPr id="18" name="Rounded Rectangle 17"/>
          <p:cNvSpPr/>
          <p:nvPr/>
        </p:nvSpPr>
        <p:spPr>
          <a:xfrm>
            <a:off x="640080" y="3749039"/>
            <a:ext cx="10911535"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400" y="3904487"/>
            <a:ext cx="10362895" cy="320040"/>
          </a:xfrm>
          <a:prstGeom prst="rect">
            <a:avLst/>
          </a:prstGeom>
          <a:noFill/>
        </p:spPr>
        <p:txBody>
          <a:bodyPr wrap="square" anchor="t" lIns="0" rIns="0" tIns="0" bIns="0">
            <a:spAutoFit/>
          </a:bodyPr>
          <a:lstStyle/>
          <a:p>
            <a:pPr algn="l"/>
            <a:r>
              <a:rPr sz="1250" b="1" i="0">
                <a:solidFill>
                  <a:srgbClr val="03392A"/>
                </a:solidFill>
                <a:latin typeface="맑은 고딕"/>
                <a:ea typeface="맑은 고딕"/>
                <a:cs typeface="맑은 고딕"/>
              </a:rPr>
              <a:t>대학이 직접 공개한 교과전형 탈락 사유 (건국대 사례)</a:t>
            </a:r>
          </a:p>
        </p:txBody>
      </p:sp>
      <p:sp>
        <p:nvSpPr>
          <p:cNvPr id="20" name="Oval 19"/>
          <p:cNvSpPr/>
          <p:nvPr/>
        </p:nvSpPr>
        <p:spPr>
          <a:xfrm>
            <a:off x="914400" y="4315968"/>
            <a:ext cx="256032" cy="256032"/>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FCF4E2"/>
                </a:solidFill>
                <a:latin typeface="맑은 고딕"/>
                <a:ea typeface="맑은 고딕"/>
                <a:cs typeface="맑은 고딕"/>
              </a:rPr>
              <a:t>✕</a:t>
            </a:r>
          </a:p>
        </p:txBody>
      </p:sp>
      <p:sp>
        <p:nvSpPr>
          <p:cNvPr id="21" name="TextBox 20"/>
          <p:cNvSpPr txBox="1"/>
          <p:nvPr/>
        </p:nvSpPr>
        <p:spPr>
          <a:xfrm>
            <a:off x="1298448" y="4288536"/>
            <a:ext cx="9905695" cy="365760"/>
          </a:xfrm>
          <a:prstGeom prst="rect">
            <a:avLst/>
          </a:prstGeom>
          <a:noFill/>
        </p:spPr>
        <p:txBody>
          <a:bodyPr wrap="square" anchor="t" lIns="0" rIns="0" tIns="0" bIns="0">
            <a:spAutoFit/>
          </a:bodyPr>
          <a:lstStyle/>
          <a:p>
            <a:pPr algn="l"/>
            <a:r>
              <a:rPr sz="1150" b="0" i="0">
                <a:solidFill>
                  <a:srgbClr val="3A372F"/>
                </a:solidFill>
                <a:latin typeface="맑은 고딕"/>
                <a:ea typeface="맑은 고딕"/>
                <a:cs typeface="맑은 고딕"/>
              </a:rPr>
              <a:t>수학교육과 지원 — 미적분 '등급'은 맞췄지만 원점수가 하위권</a:t>
            </a:r>
          </a:p>
        </p:txBody>
      </p:sp>
      <p:sp>
        <p:nvSpPr>
          <p:cNvPr id="22" name="Oval 21"/>
          <p:cNvSpPr/>
          <p:nvPr/>
        </p:nvSpPr>
        <p:spPr>
          <a:xfrm>
            <a:off x="914400" y="4700016"/>
            <a:ext cx="256032" cy="256032"/>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FCF4E2"/>
                </a:solidFill>
                <a:latin typeface="맑은 고딕"/>
                <a:ea typeface="맑은 고딕"/>
                <a:cs typeface="맑은 고딕"/>
              </a:rPr>
              <a:t>✕</a:t>
            </a:r>
          </a:p>
        </p:txBody>
      </p:sp>
      <p:sp>
        <p:nvSpPr>
          <p:cNvPr id="23" name="TextBox 22"/>
          <p:cNvSpPr txBox="1"/>
          <p:nvPr/>
        </p:nvSpPr>
        <p:spPr>
          <a:xfrm>
            <a:off x="1298448" y="4672583"/>
            <a:ext cx="9905695" cy="365760"/>
          </a:xfrm>
          <a:prstGeom prst="rect">
            <a:avLst/>
          </a:prstGeom>
          <a:noFill/>
        </p:spPr>
        <p:txBody>
          <a:bodyPr wrap="square" anchor="t" lIns="0" rIns="0" tIns="0" bIns="0">
            <a:spAutoFit/>
          </a:bodyPr>
          <a:lstStyle/>
          <a:p>
            <a:pPr algn="l"/>
            <a:r>
              <a:rPr sz="1150" b="0" i="0">
                <a:solidFill>
                  <a:srgbClr val="3A372F"/>
                </a:solidFill>
                <a:latin typeface="맑은 고딕"/>
                <a:ea typeface="맑은 고딕"/>
                <a:cs typeface="맑은 고딕"/>
              </a:rPr>
              <a:t>사범계열 지원 — 3년간 교육 관련 탐색 활동이 전무</a:t>
            </a:r>
          </a:p>
        </p:txBody>
      </p:sp>
      <p:sp>
        <p:nvSpPr>
          <p:cNvPr id="24" name="Oval 23"/>
          <p:cNvSpPr/>
          <p:nvPr/>
        </p:nvSpPr>
        <p:spPr>
          <a:xfrm>
            <a:off x="914400" y="5084064"/>
            <a:ext cx="256032" cy="256032"/>
          </a:xfrm>
          <a:prstGeom prst="ellipse">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FCF4E2"/>
                </a:solidFill>
                <a:latin typeface="맑은 고딕"/>
                <a:ea typeface="맑은 고딕"/>
                <a:cs typeface="맑은 고딕"/>
              </a:rPr>
              <a:t>✕</a:t>
            </a:r>
          </a:p>
        </p:txBody>
      </p:sp>
      <p:sp>
        <p:nvSpPr>
          <p:cNvPr id="25" name="TextBox 24"/>
          <p:cNvSpPr txBox="1"/>
          <p:nvPr/>
        </p:nvSpPr>
        <p:spPr>
          <a:xfrm>
            <a:off x="1298448" y="5056631"/>
            <a:ext cx="9905695" cy="365760"/>
          </a:xfrm>
          <a:prstGeom prst="rect">
            <a:avLst/>
          </a:prstGeom>
          <a:noFill/>
        </p:spPr>
        <p:txBody>
          <a:bodyPr wrap="square" anchor="t" lIns="0" rIns="0" tIns="0" bIns="0">
            <a:spAutoFit/>
          </a:bodyPr>
          <a:lstStyle/>
          <a:p>
            <a:pPr algn="l"/>
            <a:r>
              <a:rPr sz="1150" b="0" i="0">
                <a:solidFill>
                  <a:srgbClr val="3A372F"/>
                </a:solidFill>
                <a:latin typeface="맑은 고딕"/>
                <a:ea typeface="맑은 고딕"/>
                <a:cs typeface="맑은 고딕"/>
              </a:rPr>
              <a:t>공학계열 지원 — 핵심 과학 과목(물리Ⅱ 등) 미이수</a:t>
            </a:r>
          </a:p>
        </p:txBody>
      </p:sp>
      <p:sp>
        <p:nvSpPr>
          <p:cNvPr id="26" name="Rounded Rectangle 25"/>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8" name="TextBox 27"/>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교과전형도 생기부를 '읽습니다' — 등급 뒤의 원점수, 과목 선택, 활동까지 관리해야 합니다.</a:t>
            </a:r>
          </a:p>
        </p:txBody>
      </p:sp>
      <p:sp>
        <p:nvSpPr>
          <p:cNvPr id="29" name="TextBox 2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각 대학 입학전형 결과 발표·설명회 분석. 최종 모집요강에 따라 변동될 수 있습니다.</a:t>
            </a:r>
          </a:p>
        </p:txBody>
      </p:sp>
      <p:sp>
        <p:nvSpPr>
          <p:cNvPr id="30" name="TextBox 2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26</a:t>
            </a:r>
          </a:p>
        </p:txBody>
      </p:sp>
    </p:spTree>
  </p:cSld>
  <p:clrMapOvr>
    <a:masterClrMapping/>
  </p:clrMapOvr>
</p:sld>
</file>

<file path=ppt/slides/slide2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수능최저 — 부담이 아니라 무기입니다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대학별 최저 재편 + 실제 충족률</a:t>
            </a:r>
          </a:p>
        </p:txBody>
      </p:sp>
      <p:sp>
        <p:nvSpPr>
          <p:cNvPr id="6" name="Rounded Rectangle 5"/>
          <p:cNvSpPr/>
          <p:nvPr/>
        </p:nvSpPr>
        <p:spPr>
          <a:xfrm>
            <a:off x="640080" y="1737360"/>
            <a:ext cx="26060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41247" y="1920240"/>
            <a:ext cx="1188720" cy="329184"/>
          </a:xfrm>
          <a:prstGeom prst="roundRect">
            <a:avLst>
              <a:gd name="adj" fmla="val 50000"/>
            </a:avLst>
          </a:prstGeom>
          <a:solidFill>
            <a:srgbClr val="6F6A5C"/>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FFFFF"/>
                </a:solidFill>
                <a:latin typeface="맑은 고딕"/>
                <a:ea typeface="맑은 고딕"/>
                <a:cs typeface="맑은 고딕"/>
              </a:rPr>
              <a:t>폐지·없음</a:t>
            </a:r>
          </a:p>
        </p:txBody>
      </p:sp>
      <p:sp>
        <p:nvSpPr>
          <p:cNvPr id="8" name="TextBox 7"/>
          <p:cNvSpPr txBox="1"/>
          <p:nvPr/>
        </p:nvSpPr>
        <p:spPr>
          <a:xfrm>
            <a:off x="841247" y="2395728"/>
            <a:ext cx="2240280" cy="914400"/>
          </a:xfrm>
          <a:prstGeom prst="rect">
            <a:avLst/>
          </a:prstGeom>
          <a:noFill/>
        </p:spPr>
        <p:txBody>
          <a:bodyPr wrap="square" anchor="t" lIns="0" rIns="0" tIns="0" bIns="0">
            <a:spAutoFit/>
          </a:bodyPr>
          <a:lstStyle/>
          <a:p>
            <a:pPr algn="l">
              <a:lnSpc>
                <a:spcPct val="135000"/>
              </a:lnSpc>
            </a:pPr>
            <a:r>
              <a:rPr sz="1050" b="0" i="0">
                <a:solidFill>
                  <a:srgbClr val="3A372F"/>
                </a:solidFill>
                <a:latin typeface="맑은 고딕"/>
                <a:ea typeface="맑은 고딕"/>
                <a:cs typeface="맑은 고딕"/>
              </a:rPr>
              <a:t>고려대(폐지 → 내신 최상위 수렴 전망)
동국대 · 숙명여대</a:t>
            </a:r>
          </a:p>
        </p:txBody>
      </p:sp>
      <p:sp>
        <p:nvSpPr>
          <p:cNvPr id="9" name="Rounded Rectangle 8"/>
          <p:cNvSpPr/>
          <p:nvPr/>
        </p:nvSpPr>
        <p:spPr>
          <a:xfrm>
            <a:off x="3410711" y="1737360"/>
            <a:ext cx="26060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3611879" y="1920240"/>
            <a:ext cx="1188720" cy="329184"/>
          </a:xfrm>
          <a:prstGeom prst="roundRect">
            <a:avLst>
              <a:gd name="adj" fmla="val 50000"/>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FFFFF"/>
                </a:solidFill>
                <a:latin typeface="맑은 고딕"/>
                <a:ea typeface="맑은 고딕"/>
                <a:cs typeface="맑은 고딕"/>
              </a:rPr>
              <a:t>완화</a:t>
            </a:r>
          </a:p>
        </p:txBody>
      </p:sp>
      <p:sp>
        <p:nvSpPr>
          <p:cNvPr id="11" name="TextBox 10"/>
          <p:cNvSpPr txBox="1"/>
          <p:nvPr/>
        </p:nvSpPr>
        <p:spPr>
          <a:xfrm>
            <a:off x="3611879" y="2395728"/>
            <a:ext cx="2240280" cy="914400"/>
          </a:xfrm>
          <a:prstGeom prst="rect">
            <a:avLst/>
          </a:prstGeom>
          <a:noFill/>
        </p:spPr>
        <p:txBody>
          <a:bodyPr wrap="square" anchor="t" lIns="0" rIns="0" tIns="0" bIns="0">
            <a:spAutoFit/>
          </a:bodyPr>
          <a:lstStyle/>
          <a:p>
            <a:pPr algn="l">
              <a:lnSpc>
                <a:spcPct val="135000"/>
              </a:lnSpc>
            </a:pPr>
            <a:r>
              <a:rPr sz="1050" b="0" i="0">
                <a:solidFill>
                  <a:srgbClr val="3A372F"/>
                </a:solidFill>
                <a:latin typeface="맑은 고딕"/>
                <a:ea typeface="맑은 고딕"/>
                <a:cs typeface="맑은 고딕"/>
              </a:rPr>
              <a:t>성균관대 · 한양대
(탐구 반영 방식 완화 포함)</a:t>
            </a:r>
          </a:p>
        </p:txBody>
      </p:sp>
      <p:sp>
        <p:nvSpPr>
          <p:cNvPr id="12" name="Rounded Rectangle 11"/>
          <p:cNvSpPr/>
          <p:nvPr/>
        </p:nvSpPr>
        <p:spPr>
          <a:xfrm>
            <a:off x="6181344" y="1737360"/>
            <a:ext cx="26060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6382512" y="1920240"/>
            <a:ext cx="1188720" cy="329184"/>
          </a:xfrm>
          <a:prstGeom prst="roundRect">
            <a:avLst>
              <a:gd name="adj" fmla="val 50000"/>
            </a:avLst>
          </a:prstGeom>
          <a:solidFill>
            <a:srgbClr val="A63A2B"/>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FFFFF"/>
                </a:solidFill>
                <a:latin typeface="맑은 고딕"/>
                <a:ea typeface="맑은 고딕"/>
                <a:cs typeface="맑은 고딕"/>
              </a:rPr>
              <a:t>강화</a:t>
            </a:r>
          </a:p>
        </p:txBody>
      </p:sp>
      <p:sp>
        <p:nvSpPr>
          <p:cNvPr id="14" name="TextBox 13"/>
          <p:cNvSpPr txBox="1"/>
          <p:nvPr/>
        </p:nvSpPr>
        <p:spPr>
          <a:xfrm>
            <a:off x="6382512" y="2395728"/>
            <a:ext cx="2240280" cy="914400"/>
          </a:xfrm>
          <a:prstGeom prst="rect">
            <a:avLst/>
          </a:prstGeom>
          <a:noFill/>
        </p:spPr>
        <p:txBody>
          <a:bodyPr wrap="square" anchor="t" lIns="0" rIns="0" tIns="0" bIns="0">
            <a:spAutoFit/>
          </a:bodyPr>
          <a:lstStyle/>
          <a:p>
            <a:pPr algn="l">
              <a:lnSpc>
                <a:spcPct val="135000"/>
              </a:lnSpc>
            </a:pPr>
            <a:r>
              <a:rPr sz="1050" b="0" i="0">
                <a:solidFill>
                  <a:srgbClr val="3A372F"/>
                </a:solidFill>
                <a:latin typeface="맑은 고딕"/>
                <a:ea typeface="맑은 고딕"/>
                <a:cs typeface="맑은 고딕"/>
              </a:rPr>
              <a:t>이화여대 3합7
서울시립대 3합7</a:t>
            </a:r>
          </a:p>
        </p:txBody>
      </p:sp>
      <p:sp>
        <p:nvSpPr>
          <p:cNvPr id="15" name="Rounded Rectangle 14"/>
          <p:cNvSpPr/>
          <p:nvPr/>
        </p:nvSpPr>
        <p:spPr>
          <a:xfrm>
            <a:off x="8951976" y="1737360"/>
            <a:ext cx="2606040"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9153144" y="1920240"/>
            <a:ext cx="1188720" cy="329184"/>
          </a:xfrm>
          <a:prstGeom prst="roundRect">
            <a:avLst>
              <a:gd name="adj" fmla="val 50000"/>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FFFFF"/>
                </a:solidFill>
                <a:latin typeface="맑은 고딕"/>
                <a:ea typeface="맑은 고딕"/>
                <a:cs typeface="맑은 고딕"/>
              </a:rPr>
              <a:t>신설</a:t>
            </a:r>
          </a:p>
        </p:txBody>
      </p:sp>
      <p:sp>
        <p:nvSpPr>
          <p:cNvPr id="17" name="TextBox 16"/>
          <p:cNvSpPr txBox="1"/>
          <p:nvPr/>
        </p:nvSpPr>
        <p:spPr>
          <a:xfrm>
            <a:off x="9153144" y="2395728"/>
            <a:ext cx="2240280" cy="914400"/>
          </a:xfrm>
          <a:prstGeom prst="rect">
            <a:avLst/>
          </a:prstGeom>
          <a:noFill/>
        </p:spPr>
        <p:txBody>
          <a:bodyPr wrap="square" anchor="t" lIns="0" rIns="0" tIns="0" bIns="0">
            <a:spAutoFit/>
          </a:bodyPr>
          <a:lstStyle/>
          <a:p>
            <a:pPr algn="l">
              <a:lnSpc>
                <a:spcPct val="135000"/>
              </a:lnSpc>
            </a:pPr>
            <a:r>
              <a:rPr sz="1050" b="0" i="0">
                <a:solidFill>
                  <a:srgbClr val="3A372F"/>
                </a:solidFill>
                <a:latin typeface="맑은 고딕"/>
                <a:ea typeface="맑은 고딕"/>
                <a:cs typeface="맑은 고딕"/>
              </a:rPr>
              <a:t>건국대 3합8(한국사 포함)
연세대 추천형 2합4~5</a:t>
            </a:r>
          </a:p>
        </p:txBody>
      </p:sp>
      <p:sp>
        <p:nvSpPr>
          <p:cNvPr id="18" name="Rounded Rectangle 17"/>
          <p:cNvSpPr/>
          <p:nvPr/>
        </p:nvSpPr>
        <p:spPr>
          <a:xfrm>
            <a:off x="640080" y="3657600"/>
            <a:ext cx="10911535"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400" y="3813048"/>
            <a:ext cx="10362895" cy="1600200"/>
          </a:xfrm>
          <a:prstGeom prst="rect">
            <a:avLst/>
          </a:prstGeom>
          <a:noFill/>
        </p:spPr>
        <p:txBody>
          <a:bodyPr wrap="square" anchor="t" lIns="0" rIns="0" tIns="0" bIns="0">
            <a:spAutoFit/>
          </a:bodyPr>
          <a:lstStyle/>
          <a:p>
            <a:pPr algn="l">
              <a:lnSpc>
                <a:spcPct val="130000"/>
              </a:lnSpc>
            </a:pPr>
            <a:r>
              <a:rPr sz="1250" b="1" i="0">
                <a:solidFill>
                  <a:srgbClr val="03392A"/>
                </a:solidFill>
                <a:latin typeface="맑은 고딕"/>
                <a:ea typeface="맑은 고딕"/>
                <a:cs typeface="맑은 고딕"/>
              </a:rPr>
              <a:t>충족률의 현실  </a:t>
            </a:r>
            <a:r>
              <a:rPr sz="1150" b="0" i="0">
                <a:solidFill>
                  <a:srgbClr val="3A372F"/>
                </a:solidFill>
                <a:latin typeface="맑은 고딕"/>
                <a:ea typeface="맑은 고딕"/>
                <a:cs typeface="맑은 고딕"/>
              </a:rPr>
              <a:t>주요대 교과전형 최저 충족률은 60~70%대 — '2합' 조건에서도 10명 중 3명이 탈락합니다.</a:t>
            </a:r>
          </a:p>
          <a:p>
            <a:pPr algn="l">
              <a:lnSpc>
                <a:spcPct val="135000"/>
              </a:lnSpc>
              <a:spcBef>
                <a:spcPts val="700"/>
              </a:spcBef>
            </a:pPr>
            <a:r>
              <a:rPr sz="1150" b="0" i="0">
                <a:solidFill>
                  <a:srgbClr val="3A372F"/>
                </a:solidFill>
                <a:latin typeface="맑은 고딕"/>
                <a:ea typeface="맑은 고딕"/>
                <a:cs typeface="맑은 고딕"/>
              </a:rPr>
              <a:t>→ 내신이 같은 경쟁자의 30~40%가 최저에서 걸러집니다. 최저를 넘긴 학생에게 실질 경쟁률은 절반 수준으로 떨어집니다.</a:t>
            </a:r>
          </a:p>
          <a:p>
            <a:pPr algn="l">
              <a:lnSpc>
                <a:spcPct val="135000"/>
              </a:lnSpc>
              <a:spcBef>
                <a:spcPts val="700"/>
              </a:spcBef>
            </a:pPr>
            <a:r>
              <a:rPr sz="1250" b="1" i="0">
                <a:solidFill>
                  <a:srgbClr val="A63A2B"/>
                </a:solidFill>
                <a:latin typeface="맑은 고딕"/>
                <a:ea typeface="맑은 고딕"/>
                <a:cs typeface="맑은 고딕"/>
              </a:rPr>
              <a:t>고려대 최저 폐지의 역설  </a:t>
            </a:r>
            <a:r>
              <a:rPr sz="1150" b="0" i="0">
                <a:solidFill>
                  <a:srgbClr val="3A372F"/>
                </a:solidFill>
                <a:latin typeface="맑은 고딕"/>
                <a:ea typeface="맑은 고딕"/>
                <a:cs typeface="맑은 고딕"/>
              </a:rPr>
              <a:t>거르는 장치가 사라지면 지원자 내신이 그대로 줄을 섭니다 → 합격선 상승 전망. '최저 폐지 = 쉬워졌다'가 아닙니다.</a:t>
            </a:r>
          </a:p>
        </p:txBody>
      </p:sp>
      <p:sp>
        <p:nvSpPr>
          <p:cNvPr id="20" name="Rounded Rectangle 19"/>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ounded Rectangle 20"/>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2" name="TextBox 21"/>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내신이 비슷하다면 승부는 수능최저에서 납니다 — 수시형 학생일수록 수능을 놓으면 안 되는 이유.</a:t>
            </a:r>
          </a:p>
        </p:txBody>
      </p:sp>
      <p:sp>
        <p:nvSpPr>
          <p:cNvPr id="23" name="TextBox 22"/>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시행계획 · 각 대학 전형 결과 분석. 최종 모집요강에 따라 변동될 수 있습니다.</a:t>
            </a:r>
          </a:p>
        </p:txBody>
      </p:sp>
      <p:sp>
        <p:nvSpPr>
          <p:cNvPr id="24" name="TextBox 23"/>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27</a:t>
            </a:r>
          </a:p>
        </p:txBody>
      </p:sp>
    </p:spTree>
  </p:cSld>
  <p:clrMapOvr>
    <a:masterClrMapping/>
  </p:clrMapOvr>
</p:sld>
</file>

<file path=ppt/slides/slide2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내신 계산법도 대학마다 다릅니다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반영 과목 범위 × 진로선택 우대 — 유리한 대학은 따로 있습니다</a:t>
            </a:r>
          </a:p>
        </p:txBody>
      </p:sp>
      <p:graphicFrame>
        <p:nvGraphicFramePr>
          <p:cNvPr id="6" name="Table 5"/>
          <p:cNvGraphicFramePr>
            <a:graphicFrameLocks noGrp="1"/>
          </p:cNvGraphicFramePr>
          <p:nvPr/>
        </p:nvGraphicFramePr>
        <p:xfrm>
          <a:off x="640080" y="1691640"/>
          <a:ext cx="10058400" cy="3364992"/>
        </p:xfrm>
        <a:graphic>
          <a:graphicData uri="http://schemas.openxmlformats.org/drawingml/2006/table">
            <a:tbl>
              <a:tblPr>
                <a:tableStyleId>{5C22544A-7EE6-4342-B048-85BDC9FD1C3A}</a:tableStyleId>
              </a:tblPr>
              <a:tblGrid>
                <a:gridCol w="1737360"/>
                <a:gridCol w="2834640"/>
                <a:gridCol w="5486400"/>
              </a:tblGrid>
              <a:tr h="420624">
                <a:tc>
                  <a:txBody>
                    <a:bodyPr wrap="square"/>
                    <a:lstStyle/>
                    <a:p>
                      <a:pPr algn="ctr">
                        <a:lnSpc>
                          <a:spcPct val="100000"/>
                        </a:lnSpc>
                      </a:pPr>
                      <a:r>
                        <a:rPr sz="1000" b="1" i="0">
                          <a:solidFill>
                            <a:srgbClr val="FCF4E2"/>
                          </a:solidFill>
                          <a:latin typeface="맑은 고딕"/>
                          <a:ea typeface="맑은 고딕"/>
                          <a:cs typeface="맑은 고딕"/>
                        </a:rPr>
                        <a:t>구분</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방식</a:t>
                      </a:r>
                    </a:p>
                  </a:txBody>
                  <a:tcPr marL="64008" marR="45720" marT="18288" marB="18288" anchor="ctr">
                    <a:solidFill>
                      <a:srgbClr val="03392A"/>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반영 범위</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동국대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상위 10과목만 (1학년 공통과목 미반영)</a:t>
                      </a:r>
                    </a:p>
                  </a:txBody>
                  <a:tcPr marL="64008" marR="45720" marT="18288" marB="18288" anchor="ctr">
                    <a:solidFill>
                      <a:srgbClr val="FFFFFF"/>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건국대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상위 20과목</a:t>
                      </a:r>
                    </a:p>
                  </a:txBody>
                  <a:tcPr marL="64008" marR="45720" marT="18288" marB="18288" anchor="ctr">
                    <a:solidFill>
                      <a:srgbClr val="F3EEE1"/>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경희대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계열 반영 — 인문 국수영사 / 자연 국수영과</a:t>
                      </a:r>
                    </a:p>
                  </a:txBody>
                  <a:tcPr marL="64008" marR="45720" marT="18288" marB="18288" anchor="ctr">
                    <a:solidFill>
                      <a:srgbClr val="FFFFFF"/>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연세대·서강대·시립대 등</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전 과목</a:t>
                      </a:r>
                    </a:p>
                  </a:txBody>
                  <a:tcPr marL="64008" marR="45720" marT="18288" marB="18288" anchor="ctr">
                    <a:solidFill>
                      <a:srgbClr val="F3EEE1"/>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진로선택 우대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경희대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등급 vs 성취도 중 상위값 — 3등급+A는 1등급</a:t>
                      </a:r>
                    </a:p>
                  </a:txBody>
                  <a:tcPr marL="64008" marR="45720" marT="18288" marB="18288" anchor="ctr">
                    <a:solidFill>
                      <a:srgbClr val="FFFFFF"/>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동국대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성취도-등급 매트릭스 — 2등급+A도 만점</a:t>
                      </a:r>
                    </a:p>
                  </a:txBody>
                  <a:tcPr marL="64008" marR="45720" marT="18288" marB="18288" anchor="ctr">
                    <a:solidFill>
                      <a:srgbClr val="F3EEE1"/>
                    </a:solidFill>
                  </a:tcPr>
                </a:tc>
              </a:tr>
              <a:tr h="420624">
                <a:tc>
                  <a:txBody>
                    <a:bodyPr wrap="square"/>
                    <a:lstStyle/>
                    <a:p>
                      <a:pPr algn="ctr">
                        <a:lnSpc>
                          <a:spcPct val="100000"/>
                        </a:lnSpc>
                      </a:pPr>
                      <a:r>
                        <a:rPr sz="1050" b="0" i="0">
                          <a:solidFill>
                            <a:srgbClr val="1A1A1A"/>
                          </a:solidFill>
                          <a:latin typeface="맑은 고딕"/>
                          <a:ea typeface="맑은 고딕"/>
                          <a:cs typeface="맑은 고딕"/>
                        </a:rPr>
                        <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숙명여대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진로선택은 성취도 70% 반영</a:t>
                      </a:r>
                    </a:p>
                  </a:txBody>
                  <a:tcPr marL="64008" marR="45720" marT="18288" marB="18288" anchor="ctr">
                    <a:solidFill>
                      <a:srgbClr val="FFFFFF"/>
                    </a:solidFill>
                  </a:tcPr>
                </a:tc>
              </a:tr>
            </a:tbl>
          </a:graphicData>
        </a:graphic>
      </p:graphicFrame>
      <p:sp>
        <p:nvSpPr>
          <p:cNvPr id="7" name="Rounded Rectangle 6"/>
          <p:cNvSpPr/>
          <p:nvPr/>
        </p:nvSpPr>
        <p:spPr>
          <a:xfrm>
            <a:off x="640080" y="5248656"/>
            <a:ext cx="10911535" cy="45720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5248656"/>
            <a:ext cx="10362895" cy="457200"/>
          </a:xfrm>
          <a:prstGeom prst="rect">
            <a:avLst/>
          </a:prstGeom>
          <a:noFill/>
        </p:spPr>
        <p:txBody>
          <a:bodyPr wrap="square" anchor="ctr" lIns="0" rIns="0" tIns="0" bIns="0">
            <a:spAutoFit/>
          </a:bodyPr>
          <a:lstStyle/>
          <a:p>
            <a:pPr algn="l"/>
            <a:r>
              <a:rPr sz="1100" b="1" i="0">
                <a:solidFill>
                  <a:srgbClr val="A63A2B"/>
                </a:solidFill>
                <a:latin typeface="맑은 고딕"/>
                <a:ea typeface="맑은 고딕"/>
                <a:cs typeface="맑은 고딕"/>
              </a:rPr>
              <a:t>주의  </a:t>
            </a:r>
            <a:r>
              <a:rPr sz="1100" b="0" i="0">
                <a:solidFill>
                  <a:srgbClr val="3A372F"/>
                </a:solidFill>
                <a:latin typeface="맑은 고딕"/>
                <a:ea typeface="맑은 고딕"/>
                <a:cs typeface="맑은 고딕"/>
              </a:rPr>
              <a:t>상위 10과목 반영이면 지원자 대부분이 1점대 초반으로 수렴 → '내 환산 등급이 좋다'는 착시가 생깁니다. 그 자리에서 서류가 승부를 냅니다.</a:t>
            </a:r>
          </a:p>
        </p:txBody>
      </p:sp>
      <p:sp>
        <p:nvSpPr>
          <p:cNvPr id="9" name="Rounded Rectangle 8"/>
          <p:cNvSpPr/>
          <p:nvPr/>
        </p:nvSpPr>
        <p:spPr>
          <a:xfrm>
            <a:off x="640080" y="5870448"/>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98464"/>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70448"/>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같은 성적표로도 대학별 환산 점수는 다릅니다 — '유리한 대학 찾기'가 교과전형 전략의 절반입니다.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교과 성적 반영 방법. 최종 모집요강에 따라 변동될 수 있습니다.</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28</a:t>
            </a:r>
          </a:p>
        </p:txBody>
      </p:sp>
    </p:spTree>
  </p:cSld>
  <p:clrMapOvr>
    <a:masterClrMapping/>
  </p:clrMapOvr>
</p:sld>
</file>

<file path=ppt/slides/slide2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학생부교과</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교과전형 최종 정리</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체크리스트 다섯 + 합격선 전망</a:t>
            </a:r>
          </a:p>
        </p:txBody>
      </p:sp>
      <p:sp>
        <p:nvSpPr>
          <p:cNvPr id="6" name="Rounded Rectangle 5"/>
          <p:cNvSpPr/>
          <p:nvPr/>
        </p:nvSpPr>
        <p:spPr>
          <a:xfrm>
            <a:off x="640080" y="1783080"/>
            <a:ext cx="2057400"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22959" y="1965960"/>
            <a:ext cx="310896" cy="310896"/>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a:t>
            </a:r>
          </a:p>
        </p:txBody>
      </p:sp>
      <p:sp>
        <p:nvSpPr>
          <p:cNvPr id="8" name="TextBox 7"/>
          <p:cNvSpPr txBox="1"/>
          <p:nvPr/>
        </p:nvSpPr>
        <p:spPr>
          <a:xfrm>
            <a:off x="1207007" y="1956816"/>
            <a:ext cx="1371600" cy="365760"/>
          </a:xfrm>
          <a:prstGeom prst="rect">
            <a:avLst/>
          </a:prstGeom>
          <a:noFill/>
        </p:spPr>
        <p:txBody>
          <a:bodyPr wrap="square" anchor="t" lIns="0" rIns="0" tIns="0" bIns="0">
            <a:spAutoFit/>
          </a:bodyPr>
          <a:lstStyle/>
          <a:p>
            <a:pPr algn="l"/>
            <a:r>
              <a:rPr sz="1250" b="1" i="0">
                <a:solidFill>
                  <a:srgbClr val="1A1A1A"/>
                </a:solidFill>
                <a:latin typeface="맑은 고딕"/>
                <a:ea typeface="맑은 고딕"/>
                <a:cs typeface="맑은 고딕"/>
              </a:rPr>
              <a:t>원점수</a:t>
            </a:r>
          </a:p>
        </p:txBody>
      </p:sp>
      <p:sp>
        <p:nvSpPr>
          <p:cNvPr id="9" name="TextBox 8"/>
          <p:cNvSpPr txBox="1"/>
          <p:nvPr/>
        </p:nvSpPr>
        <p:spPr>
          <a:xfrm>
            <a:off x="822959" y="2395728"/>
            <a:ext cx="1737360" cy="914400"/>
          </a:xfrm>
          <a:prstGeom prst="rect">
            <a:avLst/>
          </a:prstGeom>
          <a:noFill/>
        </p:spPr>
        <p:txBody>
          <a:bodyPr wrap="square" anchor="t" lIns="0" rIns="0" tIns="0" bIns="0">
            <a:spAutoFit/>
          </a:bodyPr>
          <a:lstStyle/>
          <a:p>
            <a:pPr algn="l">
              <a:lnSpc>
                <a:spcPct val="130000"/>
              </a:lnSpc>
            </a:pPr>
            <a:r>
              <a:rPr sz="980" b="0" i="0">
                <a:solidFill>
                  <a:srgbClr val="3A372F"/>
                </a:solidFill>
                <a:latin typeface="맑은 고딕"/>
                <a:ea typeface="맑은 고딕"/>
                <a:cs typeface="맑은 고딕"/>
              </a:rPr>
              <a:t>등급이 같아도 원점수·성취도로 갈립니다</a:t>
            </a:r>
          </a:p>
        </p:txBody>
      </p:sp>
      <p:sp>
        <p:nvSpPr>
          <p:cNvPr id="10" name="Rounded Rectangle 9"/>
          <p:cNvSpPr/>
          <p:nvPr/>
        </p:nvSpPr>
        <p:spPr>
          <a:xfrm>
            <a:off x="2852928" y="1783080"/>
            <a:ext cx="2057400"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3035808" y="1965960"/>
            <a:ext cx="310896" cy="310896"/>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a:t>
            </a:r>
          </a:p>
        </p:txBody>
      </p:sp>
      <p:sp>
        <p:nvSpPr>
          <p:cNvPr id="12" name="TextBox 11"/>
          <p:cNvSpPr txBox="1"/>
          <p:nvPr/>
        </p:nvSpPr>
        <p:spPr>
          <a:xfrm>
            <a:off x="3419856" y="1956816"/>
            <a:ext cx="1371600" cy="365760"/>
          </a:xfrm>
          <a:prstGeom prst="rect">
            <a:avLst/>
          </a:prstGeom>
          <a:noFill/>
        </p:spPr>
        <p:txBody>
          <a:bodyPr wrap="square" anchor="t" lIns="0" rIns="0" tIns="0" bIns="0">
            <a:spAutoFit/>
          </a:bodyPr>
          <a:lstStyle/>
          <a:p>
            <a:pPr algn="l"/>
            <a:r>
              <a:rPr sz="1250" b="1" i="0">
                <a:solidFill>
                  <a:srgbClr val="1A1A1A"/>
                </a:solidFill>
                <a:latin typeface="맑은 고딕"/>
                <a:ea typeface="맑은 고딕"/>
                <a:cs typeface="맑은 고딕"/>
              </a:rPr>
              <a:t>과목 선택</a:t>
            </a:r>
          </a:p>
        </p:txBody>
      </p:sp>
      <p:sp>
        <p:nvSpPr>
          <p:cNvPr id="13" name="TextBox 12"/>
          <p:cNvSpPr txBox="1"/>
          <p:nvPr/>
        </p:nvSpPr>
        <p:spPr>
          <a:xfrm>
            <a:off x="3035808" y="2395728"/>
            <a:ext cx="1737360" cy="914400"/>
          </a:xfrm>
          <a:prstGeom prst="rect">
            <a:avLst/>
          </a:prstGeom>
          <a:noFill/>
        </p:spPr>
        <p:txBody>
          <a:bodyPr wrap="square" anchor="t" lIns="0" rIns="0" tIns="0" bIns="0">
            <a:spAutoFit/>
          </a:bodyPr>
          <a:lstStyle/>
          <a:p>
            <a:pPr algn="l">
              <a:lnSpc>
                <a:spcPct val="130000"/>
              </a:lnSpc>
            </a:pPr>
            <a:r>
              <a:rPr sz="980" b="0" i="0">
                <a:solidFill>
                  <a:srgbClr val="3A372F"/>
                </a:solidFill>
                <a:latin typeface="맑은 고딕"/>
                <a:ea typeface="맑은 고딕"/>
                <a:cs typeface="맑은 고딕"/>
              </a:rPr>
              <a:t>모집단위 권장과목 미이수는 탈락 사유</a:t>
            </a:r>
          </a:p>
        </p:txBody>
      </p:sp>
      <p:sp>
        <p:nvSpPr>
          <p:cNvPr id="14" name="Rounded Rectangle 13"/>
          <p:cNvSpPr/>
          <p:nvPr/>
        </p:nvSpPr>
        <p:spPr>
          <a:xfrm>
            <a:off x="5065776" y="1783080"/>
            <a:ext cx="2057400"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5248656" y="1965960"/>
            <a:ext cx="310896" cy="310896"/>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a:t>
            </a:r>
          </a:p>
        </p:txBody>
      </p:sp>
      <p:sp>
        <p:nvSpPr>
          <p:cNvPr id="16" name="TextBox 15"/>
          <p:cNvSpPr txBox="1"/>
          <p:nvPr/>
        </p:nvSpPr>
        <p:spPr>
          <a:xfrm>
            <a:off x="5632704" y="1956816"/>
            <a:ext cx="1371600" cy="365760"/>
          </a:xfrm>
          <a:prstGeom prst="rect">
            <a:avLst/>
          </a:prstGeom>
          <a:noFill/>
        </p:spPr>
        <p:txBody>
          <a:bodyPr wrap="square" anchor="t" lIns="0" rIns="0" tIns="0" bIns="0">
            <a:spAutoFit/>
          </a:bodyPr>
          <a:lstStyle/>
          <a:p>
            <a:pPr algn="l"/>
            <a:r>
              <a:rPr sz="1250" b="1" i="0">
                <a:solidFill>
                  <a:srgbClr val="1A1A1A"/>
                </a:solidFill>
                <a:latin typeface="맑은 고딕"/>
                <a:ea typeface="맑은 고딕"/>
                <a:cs typeface="맑은 고딕"/>
              </a:rPr>
              <a:t>세특</a:t>
            </a:r>
          </a:p>
        </p:txBody>
      </p:sp>
      <p:sp>
        <p:nvSpPr>
          <p:cNvPr id="17" name="TextBox 16"/>
          <p:cNvSpPr txBox="1"/>
          <p:nvPr/>
        </p:nvSpPr>
        <p:spPr>
          <a:xfrm>
            <a:off x="5248656" y="2395728"/>
            <a:ext cx="1737360" cy="914400"/>
          </a:xfrm>
          <a:prstGeom prst="rect">
            <a:avLst/>
          </a:prstGeom>
          <a:noFill/>
        </p:spPr>
        <p:txBody>
          <a:bodyPr wrap="square" anchor="t" lIns="0" rIns="0" tIns="0" bIns="0">
            <a:spAutoFit/>
          </a:bodyPr>
          <a:lstStyle/>
          <a:p>
            <a:pPr algn="l">
              <a:lnSpc>
                <a:spcPct val="130000"/>
              </a:lnSpc>
            </a:pPr>
            <a:r>
              <a:rPr sz="980" b="0" i="0">
                <a:solidFill>
                  <a:srgbClr val="3A372F"/>
                </a:solidFill>
                <a:latin typeface="맑은 고딕"/>
                <a:ea typeface="맑은 고딕"/>
                <a:cs typeface="맑은 고딕"/>
              </a:rPr>
              <a:t>서류 20~40%의 재료</a:t>
            </a:r>
          </a:p>
        </p:txBody>
      </p:sp>
      <p:sp>
        <p:nvSpPr>
          <p:cNvPr id="18" name="Rounded Rectangle 17"/>
          <p:cNvSpPr/>
          <p:nvPr/>
        </p:nvSpPr>
        <p:spPr>
          <a:xfrm>
            <a:off x="7278624" y="1783080"/>
            <a:ext cx="2057400"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7461504" y="1965960"/>
            <a:ext cx="310896" cy="310896"/>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a:t>
            </a:r>
          </a:p>
        </p:txBody>
      </p:sp>
      <p:sp>
        <p:nvSpPr>
          <p:cNvPr id="20" name="TextBox 19"/>
          <p:cNvSpPr txBox="1"/>
          <p:nvPr/>
        </p:nvSpPr>
        <p:spPr>
          <a:xfrm>
            <a:off x="7845552" y="1956816"/>
            <a:ext cx="1371600" cy="365760"/>
          </a:xfrm>
          <a:prstGeom prst="rect">
            <a:avLst/>
          </a:prstGeom>
          <a:noFill/>
        </p:spPr>
        <p:txBody>
          <a:bodyPr wrap="square" anchor="t" lIns="0" rIns="0" tIns="0" bIns="0">
            <a:spAutoFit/>
          </a:bodyPr>
          <a:lstStyle/>
          <a:p>
            <a:pPr algn="l"/>
            <a:r>
              <a:rPr sz="1250" b="1" i="0">
                <a:solidFill>
                  <a:srgbClr val="1A1A1A"/>
                </a:solidFill>
                <a:latin typeface="맑은 고딕"/>
                <a:ea typeface="맑은 고딕"/>
                <a:cs typeface="맑은 고딕"/>
              </a:rPr>
              <a:t>수능최저</a:t>
            </a:r>
          </a:p>
        </p:txBody>
      </p:sp>
      <p:sp>
        <p:nvSpPr>
          <p:cNvPr id="21" name="TextBox 20"/>
          <p:cNvSpPr txBox="1"/>
          <p:nvPr/>
        </p:nvSpPr>
        <p:spPr>
          <a:xfrm>
            <a:off x="7461504" y="2395728"/>
            <a:ext cx="1737360" cy="914400"/>
          </a:xfrm>
          <a:prstGeom prst="rect">
            <a:avLst/>
          </a:prstGeom>
          <a:noFill/>
        </p:spPr>
        <p:txBody>
          <a:bodyPr wrap="square" anchor="t" lIns="0" rIns="0" tIns="0" bIns="0">
            <a:spAutoFit/>
          </a:bodyPr>
          <a:lstStyle/>
          <a:p>
            <a:pPr algn="l">
              <a:lnSpc>
                <a:spcPct val="130000"/>
              </a:lnSpc>
            </a:pPr>
            <a:r>
              <a:rPr sz="980" b="0" i="0">
                <a:solidFill>
                  <a:srgbClr val="3A372F"/>
                </a:solidFill>
                <a:latin typeface="맑은 고딕"/>
                <a:ea typeface="맑은 고딕"/>
                <a:cs typeface="맑은 고딕"/>
              </a:rPr>
              <a:t>실질 경쟁률을 절반으로 만드는 무기</a:t>
            </a:r>
          </a:p>
        </p:txBody>
      </p:sp>
      <p:sp>
        <p:nvSpPr>
          <p:cNvPr id="22" name="Rounded Rectangle 21"/>
          <p:cNvSpPr/>
          <p:nvPr/>
        </p:nvSpPr>
        <p:spPr>
          <a:xfrm>
            <a:off x="9491472" y="1783080"/>
            <a:ext cx="2057400" cy="1600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9674351" y="1965960"/>
            <a:ext cx="310896" cy="310896"/>
          </a:xfrm>
          <a:prstGeom prst="ellipse">
            <a:avLst/>
          </a:prstGeom>
          <a:solidFill>
            <a:srgbClr val="2E6B4F"/>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a:t>
            </a:r>
          </a:p>
        </p:txBody>
      </p:sp>
      <p:sp>
        <p:nvSpPr>
          <p:cNvPr id="24" name="TextBox 23"/>
          <p:cNvSpPr txBox="1"/>
          <p:nvPr/>
        </p:nvSpPr>
        <p:spPr>
          <a:xfrm>
            <a:off x="10058399" y="1956816"/>
            <a:ext cx="1371600" cy="365760"/>
          </a:xfrm>
          <a:prstGeom prst="rect">
            <a:avLst/>
          </a:prstGeom>
          <a:noFill/>
        </p:spPr>
        <p:txBody>
          <a:bodyPr wrap="square" anchor="t" lIns="0" rIns="0" tIns="0" bIns="0">
            <a:spAutoFit/>
          </a:bodyPr>
          <a:lstStyle/>
          <a:p>
            <a:pPr algn="l"/>
            <a:r>
              <a:rPr sz="1250" b="1" i="0">
                <a:solidFill>
                  <a:srgbClr val="1A1A1A"/>
                </a:solidFill>
                <a:latin typeface="맑은 고딕"/>
                <a:ea typeface="맑은 고딕"/>
                <a:cs typeface="맑은 고딕"/>
              </a:rPr>
              <a:t>출결</a:t>
            </a:r>
          </a:p>
        </p:txBody>
      </p:sp>
      <p:sp>
        <p:nvSpPr>
          <p:cNvPr id="25" name="TextBox 24"/>
          <p:cNvSpPr txBox="1"/>
          <p:nvPr/>
        </p:nvSpPr>
        <p:spPr>
          <a:xfrm>
            <a:off x="9674351" y="2395728"/>
            <a:ext cx="1737360" cy="914400"/>
          </a:xfrm>
          <a:prstGeom prst="rect">
            <a:avLst/>
          </a:prstGeom>
          <a:noFill/>
        </p:spPr>
        <p:txBody>
          <a:bodyPr wrap="square" anchor="t" lIns="0" rIns="0" tIns="0" bIns="0">
            <a:spAutoFit/>
          </a:bodyPr>
          <a:lstStyle/>
          <a:p>
            <a:pPr algn="l">
              <a:lnSpc>
                <a:spcPct val="130000"/>
              </a:lnSpc>
            </a:pPr>
            <a:r>
              <a:rPr sz="980" b="0" i="0">
                <a:solidFill>
                  <a:srgbClr val="3A372F"/>
                </a:solidFill>
                <a:latin typeface="맑은 고딕"/>
                <a:ea typeface="맑은 고딕"/>
                <a:cs typeface="맑은 고딕"/>
              </a:rPr>
              <a:t>미인정 0 유지 — 감점 즉결</a:t>
            </a:r>
          </a:p>
        </p:txBody>
      </p:sp>
      <p:sp>
        <p:nvSpPr>
          <p:cNvPr id="26" name="Rounded Rectangle 25"/>
          <p:cNvSpPr/>
          <p:nvPr/>
        </p:nvSpPr>
        <p:spPr>
          <a:xfrm>
            <a:off x="640080" y="3657600"/>
            <a:ext cx="10911535"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14400" y="3822191"/>
            <a:ext cx="10362895" cy="1554480"/>
          </a:xfrm>
          <a:prstGeom prst="rect">
            <a:avLst/>
          </a:prstGeom>
          <a:noFill/>
        </p:spPr>
        <p:txBody>
          <a:bodyPr wrap="square" anchor="t" lIns="0" rIns="0" tIns="0" bIns="0">
            <a:spAutoFit/>
          </a:bodyPr>
          <a:lstStyle/>
          <a:p>
            <a:pPr algn="l">
              <a:lnSpc>
                <a:spcPct val="130000"/>
              </a:lnSpc>
            </a:pPr>
            <a:r>
              <a:rPr sz="1250" b="1" i="0">
                <a:solidFill>
                  <a:srgbClr val="03392A"/>
                </a:solidFill>
                <a:latin typeface="맑은 고딕"/>
                <a:ea typeface="맑은 고딕"/>
                <a:cs typeface="맑은 고딕"/>
              </a:rPr>
              <a:t>합격선 전망  </a:t>
            </a:r>
            <a:r>
              <a:rPr sz="1150" b="0" i="0">
                <a:solidFill>
                  <a:srgbClr val="3A372F"/>
                </a:solidFill>
                <a:latin typeface="맑은 고딕"/>
                <a:ea typeface="맑은 고딕"/>
                <a:cs typeface="맑은 고딕"/>
              </a:rPr>
              <a:t>주요 15개대 교과 합격선은 5등급제 1.1~1.4 구간으로 분석됩니다(전형·모집단위별 상이).</a:t>
            </a:r>
          </a:p>
          <a:p>
            <a:pPr algn="l">
              <a:lnSpc>
                <a:spcPct val="130000"/>
              </a:lnSpc>
              <a:spcBef>
                <a:spcPts val="600"/>
              </a:spcBef>
            </a:pPr>
            <a:r>
              <a:rPr sz="1150" b="0" i="0">
                <a:solidFill>
                  <a:srgbClr val="3A372F"/>
                </a:solidFill>
                <a:latin typeface="맑은 고딕"/>
                <a:ea typeface="맑은 고딕"/>
                <a:cs typeface="맑은 고딕"/>
              </a:rPr>
              <a:t>고려대(최저 폐지)는 최상위 수렴, 서류 비중이 큰 대학은 내신 폭이 넓어질 전망입니다.</a:t>
            </a:r>
          </a:p>
          <a:p>
            <a:pPr algn="l">
              <a:lnSpc>
                <a:spcPct val="135000"/>
              </a:lnSpc>
              <a:spcBef>
                <a:spcPts val="600"/>
              </a:spcBef>
            </a:pPr>
            <a:r>
              <a:rPr sz="1250" b="1" i="0">
                <a:solidFill>
                  <a:srgbClr val="8A6F2E"/>
                </a:solidFill>
                <a:latin typeface="맑은 고딕"/>
                <a:ea typeface="맑은 고딕"/>
                <a:cs typeface="맑은 고딕"/>
              </a:rPr>
              <a:t>기회  </a:t>
            </a:r>
            <a:r>
              <a:rPr sz="1150" b="1" i="0">
                <a:solidFill>
                  <a:srgbClr val="1A1A1A"/>
                </a:solidFill>
                <a:latin typeface="맑은 고딕"/>
                <a:ea typeface="맑은 고딕"/>
                <a:cs typeface="맑은 고딕"/>
              </a:rPr>
              <a:t>모집 확대 + N수 차단 + 제도 혼란 = 준비된 재학생에게 '의외의 합격'이 나오는 해 — 단, 서류가 준비된 학생에게만.</a:t>
            </a:r>
          </a:p>
        </p:txBody>
      </p:sp>
      <p:sp>
        <p:nvSpPr>
          <p:cNvPr id="28" name="Rounded Rectangle 2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0" name="TextBox 2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교과전형은 이제 '성적 전형'이 아니라 '성실성 검증 전형'입니다 — 다섯 가지 동시 관리가 답입니다.</a:t>
            </a:r>
          </a:p>
        </p:txBody>
      </p:sp>
      <p:sp>
        <p:nvSpPr>
          <p:cNvPr id="31" name="TextBox 3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합격선은 분석 전망치로 실제와 다를 수 있습니다. 최종 모집요강에 따라 변동될 수 있습니다.</a:t>
            </a:r>
          </a:p>
        </p:txBody>
      </p:sp>
      <p:sp>
        <p:nvSpPr>
          <p:cNvPr id="32" name="TextBox 3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29</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498079" y="1005840"/>
            <a:ext cx="4937760" cy="4754880"/>
          </a:xfrm>
          <a:prstGeom prst="rect">
            <a:avLst/>
          </a:prstGeom>
          <a:noFill/>
        </p:spPr>
        <p:txBody>
          <a:bodyPr wrap="none" anchor="t" lIns="0" rIns="0" tIns="0" bIns="0">
            <a:spAutoFit/>
          </a:bodyPr>
          <a:lstStyle/>
          <a:p>
            <a:pPr algn="l"/>
            <a:r>
              <a:rPr sz="5200" b="1" i="0">
                <a:solidFill>
                  <a:srgbClr val="0A5240"/>
                </a:solidFill>
                <a:latin typeface="Times New Roman"/>
                <a:ea typeface="Times New Roman"/>
                <a:cs typeface="Times New Roman"/>
              </a:rPr>
              <a:t>PART</a:t>
            </a:r>
          </a:p>
          <a:p>
            <a:pPr algn="l"/>
            <a:r>
              <a:rPr sz="23000" b="1" i="0">
                <a:solidFill>
                  <a:srgbClr val="0A5240"/>
                </a:solidFill>
                <a:latin typeface="Times New Roman"/>
                <a:ea typeface="Times New Roman"/>
                <a:cs typeface="Times New Roman"/>
              </a:rPr>
              <a:t>1</a:t>
            </a:r>
          </a:p>
        </p:txBody>
      </p:sp>
      <p:sp>
        <p:nvSpPr>
          <p:cNvPr id="4" name="TextBox 3"/>
          <p:cNvSpPr txBox="1"/>
          <p:nvPr/>
        </p:nvSpPr>
        <p:spPr>
          <a:xfrm>
            <a:off x="640080" y="2148840"/>
            <a:ext cx="2377440" cy="457200"/>
          </a:xfrm>
          <a:prstGeom prst="rect">
            <a:avLst/>
          </a:prstGeom>
          <a:noFill/>
        </p:spPr>
        <p:txBody>
          <a:bodyPr wrap="none" anchor="t" lIns="0" rIns="0" tIns="0" bIns="0">
            <a:spAutoFit/>
          </a:bodyPr>
          <a:lstStyle/>
          <a:p>
            <a:pPr algn="l"/>
            <a:r>
              <a:rPr sz="1400" b="1" i="0" spc="400">
                <a:solidFill>
                  <a:srgbClr val="B99950"/>
                </a:solidFill>
                <a:latin typeface="맑은 고딕"/>
                <a:ea typeface="맑은 고딕"/>
                <a:cs typeface="맑은 고딕"/>
              </a:rPr>
              <a:t>PART 1</a:t>
            </a:r>
          </a:p>
        </p:txBody>
      </p:sp>
      <p:sp>
        <p:nvSpPr>
          <p:cNvPr id="5" name="TextBox 4"/>
          <p:cNvSpPr txBox="1"/>
          <p:nvPr/>
        </p:nvSpPr>
        <p:spPr>
          <a:xfrm>
            <a:off x="640080" y="2606040"/>
            <a:ext cx="8778240" cy="1097280"/>
          </a:xfrm>
          <a:prstGeom prst="rect">
            <a:avLst/>
          </a:prstGeom>
          <a:noFill/>
        </p:spPr>
        <p:txBody>
          <a:bodyPr wrap="square" anchor="t" lIns="0" rIns="0" tIns="0" bIns="0">
            <a:spAutoFit/>
          </a:bodyPr>
          <a:lstStyle/>
          <a:p>
            <a:pPr algn="l"/>
            <a:r>
              <a:rPr sz="4000" b="1" i="0">
                <a:solidFill>
                  <a:srgbClr val="FCF4E2"/>
                </a:solidFill>
                <a:latin typeface="맑은 고딕"/>
                <a:ea typeface="맑은 고딕"/>
                <a:cs typeface="맑은 고딕"/>
              </a:rPr>
              <a:t>제도의 이해</a:t>
            </a:r>
          </a:p>
        </p:txBody>
      </p:sp>
      <p:sp>
        <p:nvSpPr>
          <p:cNvPr id="6" name="TextBox 5"/>
          <p:cNvSpPr txBox="1"/>
          <p:nvPr/>
        </p:nvSpPr>
        <p:spPr>
          <a:xfrm>
            <a:off x="640080" y="3611880"/>
            <a:ext cx="8412480" cy="822960"/>
          </a:xfrm>
          <a:prstGeom prst="rect">
            <a:avLst/>
          </a:prstGeom>
          <a:noFill/>
        </p:spPr>
        <p:txBody>
          <a:bodyPr wrap="square" anchor="t" lIns="0" rIns="0" tIns="0" bIns="0">
            <a:spAutoFit/>
          </a:bodyPr>
          <a:lstStyle/>
          <a:p>
            <a:pPr algn="l">
              <a:lnSpc>
                <a:spcPct val="135000"/>
              </a:lnSpc>
            </a:pPr>
            <a:r>
              <a:rPr sz="1450" b="0" i="0">
                <a:solidFill>
                  <a:srgbClr val="C6BFA8"/>
                </a:solidFill>
                <a:latin typeface="맑은 고딕"/>
                <a:ea typeface="맑은 고딕"/>
                <a:cs typeface="맑은 고딕"/>
              </a:rPr>
              <a:t>내신 · 수능 · 생기부 — 세 축이 동시에 바뀌는 첫 입시입니다.
제도를 정확히 알아야 전략이 섭니다.</a:t>
            </a:r>
          </a:p>
        </p:txBody>
      </p:sp>
      <p:sp>
        <p:nvSpPr>
          <p:cNvPr id="7" name="Rounded Rectangle 6"/>
          <p:cNvSpPr/>
          <p:nvPr/>
        </p:nvSpPr>
        <p:spPr>
          <a:xfrm>
            <a:off x="640080" y="4892040"/>
            <a:ext cx="2084831"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내신 9등급 → 5등급</a:t>
            </a:r>
          </a:p>
        </p:txBody>
      </p:sp>
      <p:sp>
        <p:nvSpPr>
          <p:cNvPr id="8" name="Rounded Rectangle 7"/>
          <p:cNvSpPr/>
          <p:nvPr/>
        </p:nvSpPr>
        <p:spPr>
          <a:xfrm>
            <a:off x="2953511" y="4892040"/>
            <a:ext cx="1801368"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수능 선택과목 폐지</a:t>
            </a:r>
          </a:p>
        </p:txBody>
      </p:sp>
      <p:sp>
        <p:nvSpPr>
          <p:cNvPr id="9" name="Rounded Rectangle 8"/>
          <p:cNvSpPr/>
          <p:nvPr/>
        </p:nvSpPr>
        <p:spPr>
          <a:xfrm>
            <a:off x="4983479" y="4892040"/>
            <a:ext cx="2084831"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생기부 정보 제공 확대</a:t>
            </a:r>
          </a:p>
        </p:txBody>
      </p:sp>
      <p:sp>
        <p:nvSpPr>
          <p:cNvPr id="10" name="TextBox 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03</a:t>
            </a:r>
          </a:p>
        </p:txBody>
      </p:sp>
    </p:spTree>
  </p:cSld>
  <p:clrMapOvr>
    <a:masterClrMapping/>
  </p:clrMapOvr>
</p:sld>
</file>

<file path=ppt/slides/slide3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종합전형 — 판이 커지고 갈래가 늘었습니다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주요 대학 개편 요약 (2027 → 2028)</a:t>
            </a:r>
          </a:p>
        </p:txBody>
      </p:sp>
      <p:graphicFrame>
        <p:nvGraphicFramePr>
          <p:cNvPr id="6" name="Table 5"/>
          <p:cNvGraphicFramePr>
            <a:graphicFrameLocks noGrp="1"/>
          </p:cNvGraphicFramePr>
          <p:nvPr/>
        </p:nvGraphicFramePr>
        <p:xfrm>
          <a:off x="640080" y="1691640"/>
          <a:ext cx="10149840" cy="3200400"/>
        </p:xfrm>
        <a:graphic>
          <a:graphicData uri="http://schemas.openxmlformats.org/drawingml/2006/table">
            <a:tbl>
              <a:tblPr>
                <a:tableStyleId>{5C22544A-7EE6-4342-B048-85BDC9FD1C3A}</a:tableStyleId>
              </a:tblPr>
              <a:tblGrid>
                <a:gridCol w="1371600"/>
                <a:gridCol w="5120640"/>
                <a:gridCol w="3657600"/>
              </a:tblGrid>
              <a:tr h="457200">
                <a:tc>
                  <a:txBody>
                    <a:bodyPr wrap="square"/>
                    <a:lstStyle/>
                    <a:p>
                      <a:pPr algn="ctr">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변화</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의미</a:t>
                      </a:r>
                    </a:p>
                  </a:txBody>
                  <a:tcPr marL="64008" marR="45720" marT="18288" marB="18288" anchor="ctr">
                    <a:solidFill>
                      <a:srgbClr val="03392A"/>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서울대</a:t>
                      </a:r>
                    </a:p>
                  </a:txBody>
                  <a:tcPr marL="64008" marR="45720" marT="18288" marB="18288" anchor="ctr">
                    <a:solidFill>
                      <a:srgbClr val="FFFFFF"/>
                    </a:solidFill>
                  </a:tcPr>
                </a:tc>
                <a:tc>
                  <a:txBody>
                    <a:bodyPr wrap="square"/>
                    <a:lstStyle/>
                    <a:p>
                      <a:pPr algn="l">
                        <a:lnSpc>
                          <a:spcPct val="100000"/>
                        </a:lnSpc>
                      </a:pPr>
                      <a:r>
                        <a:rPr sz="1050" b="1" i="0">
                          <a:solidFill>
                            <a:srgbClr val="1A1A1A"/>
                          </a:solidFill>
                          <a:latin typeface="맑은 고딕"/>
                          <a:ea typeface="맑은 고딕"/>
                          <a:cs typeface="맑은 고딕"/>
                        </a:rPr>
                        <a:t>지역균형 511→728 (+217) · 추천 2→3명</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"수시로 오라"는 신호</a:t>
                      </a:r>
                    </a:p>
                  </a:txBody>
                  <a:tcPr marL="64008" marR="45720" marT="18288" marB="18288" anchor="ctr">
                    <a:solidFill>
                      <a:srgbClr val="FFFFFF"/>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서울대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일반전형 1,495→1,585</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제시문 면접 유지</a:t>
                      </a:r>
                    </a:p>
                  </a:txBody>
                  <a:tcPr marL="64008" marR="45720" marT="18288" marB="18288" anchor="ctr">
                    <a:solidFill>
                      <a:srgbClr val="F3EEE1"/>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연세대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3개 전형 → 종합인재형 981 통합</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 탐구인재형 375 신설(최저 없음)</a:t>
                      </a:r>
                    </a:p>
                  </a:txBody>
                  <a:tcPr marL="64008" marR="45720" marT="18288" marB="18288" anchor="ctr">
                    <a:solidFill>
                      <a:srgbClr val="FFFFFF"/>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경희대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서류형 345 신설 (최저 있음)</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면접형과 이원화</a:t>
                      </a:r>
                    </a:p>
                  </a:txBody>
                  <a:tcPr marL="64008" marR="45720" marT="18288" marB="18288" anchor="ctr">
                    <a:solidFill>
                      <a:srgbClr val="F3EEE1"/>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한양대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면접형 163→266 (의예 포함)</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서류형(학업형)은 최저 3합7</a:t>
                      </a:r>
                    </a:p>
                  </a:txBody>
                  <a:tcPr marL="64008" marR="45720" marT="18288" marB="18288" anchor="ctr">
                    <a:solidFill>
                      <a:srgbClr val="FFFFFF"/>
                    </a:solidFill>
                  </a:tcPr>
                </a:tc>
              </a:tr>
              <a:tr h="457200">
                <a:tc>
                  <a:txBody>
                    <a:bodyPr wrap="square"/>
                    <a:lstStyle/>
                    <a:p>
                      <a:pPr algn="ctr">
                        <a:lnSpc>
                          <a:spcPct val="100000"/>
                        </a:lnSpc>
                      </a:pPr>
                      <a:r>
                        <a:rPr sz="1050" b="0" i="0">
                          <a:solidFill>
                            <a:srgbClr val="1A1A1A"/>
                          </a:solidFill>
                          <a:latin typeface="맑은 고딕"/>
                          <a:ea typeface="맑은 고딕"/>
                          <a:cs typeface="맑은 고딕"/>
                        </a:rPr>
                        <a:t>서울시립대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서류형 폐지 → 면접 일원화</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1단계 서류 → 2단계 면접 50%</a:t>
                      </a:r>
                    </a:p>
                  </a:txBody>
                  <a:tcPr marL="64008" marR="45720" marT="18288" marB="18288" anchor="ctr">
                    <a:solidFill>
                      <a:srgbClr val="F3EEE1"/>
                    </a:solidFill>
                  </a:tcPr>
                </a:tc>
              </a:tr>
            </a:tbl>
          </a:graphicData>
        </a:graphic>
      </p:graphicFrame>
      <p:sp>
        <p:nvSpPr>
          <p:cNvPr id="7" name="Rounded Rectangle 6"/>
          <p:cNvSpPr/>
          <p:nvPr/>
        </p:nvSpPr>
        <p:spPr>
          <a:xfrm>
            <a:off x="640080" y="5029200"/>
            <a:ext cx="10911535" cy="56692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5029200"/>
            <a:ext cx="10362895" cy="566928"/>
          </a:xfrm>
          <a:prstGeom prst="rect">
            <a:avLst/>
          </a:prstGeom>
          <a:noFill/>
        </p:spPr>
        <p:txBody>
          <a:bodyPr wrap="square" anchor="ctr" lIns="0" rIns="0" tIns="0" bIns="0">
            <a:spAutoFit/>
          </a:bodyPr>
          <a:lstStyle/>
          <a:p>
            <a:pPr algn="l"/>
            <a:r>
              <a:rPr sz="1150" b="1" i="0">
                <a:solidFill>
                  <a:srgbClr val="8A6F2E"/>
                </a:solidFill>
                <a:latin typeface="맑은 고딕"/>
                <a:ea typeface="맑은 고딕"/>
                <a:cs typeface="맑은 고딕"/>
              </a:rPr>
              <a:t>서울대 지균 +217의 파장  </a:t>
            </a:r>
            <a:r>
              <a:rPr sz="1150" b="0" i="0">
                <a:solidFill>
                  <a:srgbClr val="3A372F"/>
                </a:solidFill>
                <a:latin typeface="맑은 고딕"/>
                <a:ea typeface="맑은 고딕"/>
                <a:cs typeface="맑은 고딕"/>
              </a:rPr>
              <a:t>고교별 추천 3명 — 전교권 학생의 서울대 카드가 늘었고, 일반고 내신 최상위의 가치가 다시 올라갑니다.</a:t>
            </a:r>
          </a:p>
        </p:txBody>
      </p:sp>
      <p:sp>
        <p:nvSpPr>
          <p:cNvPr id="9" name="Rounded Rectangle 8"/>
          <p:cNvSpPr/>
          <p:nvPr/>
        </p:nvSpPr>
        <p:spPr>
          <a:xfrm>
            <a:off x="640080" y="576072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888736"/>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76072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전형 '이름'이 아니라 요구 조건(최저·면접·서류)을 보고 골라야 합니다 — 다음 장.</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최종 모집요강에 따라 변동될 수 있습니다.</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30</a:t>
            </a:r>
          </a:p>
        </p:txBody>
      </p:sp>
    </p:spTree>
  </p:cSld>
  <p:clrMapOvr>
    <a:masterClrMapping/>
  </p:clrMapOvr>
</p:sld>
</file>

<file path=ppt/slides/slide3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새 문법 — "수능이 싫으면 면접, 면접이 싫으면 수능"</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주요대 종합전형을 요구 조건으로 다시 그린 지도</a:t>
            </a:r>
          </a:p>
        </p:txBody>
      </p:sp>
      <p:sp>
        <p:nvSpPr>
          <p:cNvPr id="6" name="TextBox 5"/>
          <p:cNvSpPr txBox="1"/>
          <p:nvPr/>
        </p:nvSpPr>
        <p:spPr>
          <a:xfrm>
            <a:off x="1645920" y="1472184"/>
            <a:ext cx="4879695" cy="2743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면접 있음</a:t>
            </a:r>
          </a:p>
        </p:txBody>
      </p:sp>
      <p:sp>
        <p:nvSpPr>
          <p:cNvPr id="7" name="TextBox 6"/>
          <p:cNvSpPr txBox="1"/>
          <p:nvPr/>
        </p:nvSpPr>
        <p:spPr>
          <a:xfrm>
            <a:off x="6671919" y="1472184"/>
            <a:ext cx="4879695" cy="2743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면접 없음(서류 100)</a:t>
            </a:r>
          </a:p>
        </p:txBody>
      </p:sp>
      <p:sp>
        <p:nvSpPr>
          <p:cNvPr id="8" name="TextBox 7"/>
          <p:cNvSpPr txBox="1"/>
          <p:nvPr/>
        </p:nvSpPr>
        <p:spPr>
          <a:xfrm>
            <a:off x="530352" y="2286000"/>
            <a:ext cx="1005840" cy="7315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최저
있음</a:t>
            </a:r>
          </a:p>
        </p:txBody>
      </p:sp>
      <p:sp>
        <p:nvSpPr>
          <p:cNvPr id="9" name="TextBox 8"/>
          <p:cNvSpPr txBox="1"/>
          <p:nvPr/>
        </p:nvSpPr>
        <p:spPr>
          <a:xfrm>
            <a:off x="530352" y="4160520"/>
            <a:ext cx="1005840" cy="7315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최저
없음</a:t>
            </a:r>
          </a:p>
        </p:txBody>
      </p:sp>
      <p:sp>
        <p:nvSpPr>
          <p:cNvPr id="10" name="Rounded Rectangle 9"/>
          <p:cNvSpPr/>
          <p:nvPr/>
        </p:nvSpPr>
        <p:spPr>
          <a:xfrm>
            <a:off x="1645920" y="1783080"/>
            <a:ext cx="4879695"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847088" y="1929384"/>
            <a:ext cx="4477359" cy="868680"/>
          </a:xfrm>
          <a:prstGeom prst="rect">
            <a:avLst/>
          </a:prstGeom>
          <a:noFill/>
        </p:spPr>
        <p:txBody>
          <a:bodyPr wrap="square" anchor="t" lIns="0" rIns="0" tIns="0" bIns="0">
            <a:spAutoFit/>
          </a:bodyPr>
          <a:lstStyle/>
          <a:p>
            <a:pPr algn="l">
              <a:lnSpc>
                <a:spcPct val="130000"/>
              </a:lnSpc>
            </a:pPr>
            <a:r>
              <a:rPr sz="1080" b="1" i="0">
                <a:solidFill>
                  <a:srgbClr val="1A1A1A"/>
                </a:solidFill>
                <a:latin typeface="맑은 고딕"/>
                <a:ea typeface="맑은 고딕"/>
                <a:cs typeface="맑은 고딕"/>
              </a:rPr>
              <a:t>고려대 학업우수 (4합9 + 면접)</a:t>
            </a:r>
          </a:p>
        </p:txBody>
      </p:sp>
      <p:sp>
        <p:nvSpPr>
          <p:cNvPr id="12" name="TextBox 11"/>
          <p:cNvSpPr txBox="1"/>
          <p:nvPr/>
        </p:nvSpPr>
        <p:spPr>
          <a:xfrm>
            <a:off x="1847088" y="2862072"/>
            <a:ext cx="4477359" cy="640080"/>
          </a:xfrm>
          <a:prstGeom prst="rect">
            <a:avLst/>
          </a:prstGeom>
          <a:noFill/>
        </p:spPr>
        <p:txBody>
          <a:bodyPr wrap="square" anchor="t" lIns="0" rIns="0" tIns="0" bIns="0">
            <a:spAutoFit/>
          </a:bodyPr>
          <a:lstStyle/>
          <a:p>
            <a:pPr algn="l">
              <a:lnSpc>
                <a:spcPct val="125000"/>
              </a:lnSpc>
            </a:pPr>
            <a:r>
              <a:rPr sz="980" b="0" i="0">
                <a:solidFill>
                  <a:srgbClr val="3A372F"/>
                </a:solidFill>
                <a:latin typeface="맑은 고딕"/>
                <a:ea typeface="맑은 고딕"/>
                <a:cs typeface="맑은 고딕"/>
              </a:rPr>
              <a:t>최저와 면접을 모두 요구 — 일반고 강세 전형</a:t>
            </a:r>
          </a:p>
        </p:txBody>
      </p:sp>
      <p:sp>
        <p:nvSpPr>
          <p:cNvPr id="13" name="Rounded Rectangle 12"/>
          <p:cNvSpPr/>
          <p:nvPr/>
        </p:nvSpPr>
        <p:spPr>
          <a:xfrm>
            <a:off x="6671919" y="1783080"/>
            <a:ext cx="4879695" cy="178308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873087" y="1929384"/>
            <a:ext cx="4477359" cy="868680"/>
          </a:xfrm>
          <a:prstGeom prst="rect">
            <a:avLst/>
          </a:prstGeom>
          <a:noFill/>
        </p:spPr>
        <p:txBody>
          <a:bodyPr wrap="square" anchor="t" lIns="0" rIns="0" tIns="0" bIns="0">
            <a:spAutoFit/>
          </a:bodyPr>
          <a:lstStyle/>
          <a:p>
            <a:pPr algn="l">
              <a:lnSpc>
                <a:spcPct val="130000"/>
              </a:lnSpc>
            </a:pPr>
            <a:r>
              <a:rPr sz="1080" b="1" i="0">
                <a:solidFill>
                  <a:srgbClr val="1A1A1A"/>
                </a:solidFill>
                <a:latin typeface="맑은 고딕"/>
                <a:ea typeface="맑은 고딕"/>
                <a:cs typeface="맑은 고딕"/>
              </a:rPr>
              <a:t>경희대 서류형 2합5 · 이화여대 서류형 3합7
서강대 일반Ⅱ 3합7 · 한양대 학업형 3합7</a:t>
            </a:r>
          </a:p>
        </p:txBody>
      </p:sp>
      <p:sp>
        <p:nvSpPr>
          <p:cNvPr id="15" name="TextBox 14"/>
          <p:cNvSpPr txBox="1"/>
          <p:nvPr/>
        </p:nvSpPr>
        <p:spPr>
          <a:xfrm>
            <a:off x="6873087" y="2862072"/>
            <a:ext cx="4477359" cy="640080"/>
          </a:xfrm>
          <a:prstGeom prst="rect">
            <a:avLst/>
          </a:prstGeom>
          <a:noFill/>
        </p:spPr>
        <p:txBody>
          <a:bodyPr wrap="square" anchor="t" lIns="0" rIns="0" tIns="0" bIns="0">
            <a:spAutoFit/>
          </a:bodyPr>
          <a:lstStyle/>
          <a:p>
            <a:pPr algn="l">
              <a:lnSpc>
                <a:spcPct val="125000"/>
              </a:lnSpc>
            </a:pPr>
            <a:r>
              <a:rPr sz="980" b="0" i="0">
                <a:solidFill>
                  <a:srgbClr val="3A372F"/>
                </a:solidFill>
                <a:latin typeface="맑은 고딕"/>
                <a:ea typeface="맑은 고딕"/>
                <a:cs typeface="맑은 고딕"/>
              </a:rPr>
              <a:t>수능이 되는 학생의 '면접 없는' 루트</a:t>
            </a:r>
          </a:p>
        </p:txBody>
      </p:sp>
      <p:sp>
        <p:nvSpPr>
          <p:cNvPr id="16" name="Rounded Rectangle 15"/>
          <p:cNvSpPr/>
          <p:nvPr/>
        </p:nvSpPr>
        <p:spPr>
          <a:xfrm>
            <a:off x="1645920" y="3694176"/>
            <a:ext cx="4879695" cy="178308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847088" y="3840480"/>
            <a:ext cx="4477359" cy="868680"/>
          </a:xfrm>
          <a:prstGeom prst="rect">
            <a:avLst/>
          </a:prstGeom>
          <a:noFill/>
        </p:spPr>
        <p:txBody>
          <a:bodyPr wrap="square" anchor="t" lIns="0" rIns="0" tIns="0" bIns="0">
            <a:spAutoFit/>
          </a:bodyPr>
          <a:lstStyle/>
          <a:p>
            <a:pPr algn="l">
              <a:lnSpc>
                <a:spcPct val="130000"/>
              </a:lnSpc>
            </a:pPr>
            <a:r>
              <a:rPr sz="1080" b="1" i="0">
                <a:solidFill>
                  <a:srgbClr val="1A1A1A"/>
                </a:solidFill>
                <a:latin typeface="맑은 고딕"/>
                <a:ea typeface="맑은 고딕"/>
                <a:cs typeface="맑은 고딕"/>
              </a:rPr>
              <a:t>서울대 지균·일반 · 연세대 종합·탐구
경희대 면접형 · 한양대 면접형 · 동국대</a:t>
            </a:r>
          </a:p>
        </p:txBody>
      </p:sp>
      <p:sp>
        <p:nvSpPr>
          <p:cNvPr id="18" name="TextBox 17"/>
          <p:cNvSpPr txBox="1"/>
          <p:nvPr/>
        </p:nvSpPr>
        <p:spPr>
          <a:xfrm>
            <a:off x="1847088" y="4773168"/>
            <a:ext cx="4477359" cy="640080"/>
          </a:xfrm>
          <a:prstGeom prst="rect">
            <a:avLst/>
          </a:prstGeom>
          <a:noFill/>
        </p:spPr>
        <p:txBody>
          <a:bodyPr wrap="square" anchor="t" lIns="0" rIns="0" tIns="0" bIns="0">
            <a:spAutoFit/>
          </a:bodyPr>
          <a:lstStyle/>
          <a:p>
            <a:pPr algn="l">
              <a:lnSpc>
                <a:spcPct val="125000"/>
              </a:lnSpc>
            </a:pPr>
            <a:r>
              <a:rPr sz="980" b="0" i="0">
                <a:solidFill>
                  <a:srgbClr val="3A372F"/>
                </a:solidFill>
                <a:latin typeface="맑은 고딕"/>
                <a:ea typeface="맑은 고딕"/>
                <a:cs typeface="맑은 고딕"/>
              </a:rPr>
              <a:t>수능 부담 없이 서류+면접으로 승부</a:t>
            </a:r>
          </a:p>
        </p:txBody>
      </p:sp>
      <p:sp>
        <p:nvSpPr>
          <p:cNvPr id="19" name="Rounded Rectangle 18"/>
          <p:cNvSpPr/>
          <p:nvPr/>
        </p:nvSpPr>
        <p:spPr>
          <a:xfrm>
            <a:off x="6671919" y="3694176"/>
            <a:ext cx="4879695" cy="1783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873087" y="3840480"/>
            <a:ext cx="4477359" cy="868680"/>
          </a:xfrm>
          <a:prstGeom prst="rect">
            <a:avLst/>
          </a:prstGeom>
          <a:noFill/>
        </p:spPr>
        <p:txBody>
          <a:bodyPr wrap="square" anchor="t" lIns="0" rIns="0" tIns="0" bIns="0">
            <a:spAutoFit/>
          </a:bodyPr>
          <a:lstStyle/>
          <a:p>
            <a:pPr algn="l">
              <a:lnSpc>
                <a:spcPct val="130000"/>
              </a:lnSpc>
            </a:pPr>
            <a:r>
              <a:rPr sz="1080" b="1" i="0">
                <a:solidFill>
                  <a:srgbClr val="1A1A1A"/>
                </a:solidFill>
                <a:latin typeface="맑은 고딕"/>
                <a:ea typeface="맑은 고딕"/>
                <a:cs typeface="맑은 고딕"/>
              </a:rPr>
              <a:t>고려대 계열적합 · 서강대 일반Ⅰ 등</a:t>
            </a:r>
          </a:p>
        </p:txBody>
      </p:sp>
      <p:sp>
        <p:nvSpPr>
          <p:cNvPr id="21" name="TextBox 20"/>
          <p:cNvSpPr txBox="1"/>
          <p:nvPr/>
        </p:nvSpPr>
        <p:spPr>
          <a:xfrm>
            <a:off x="6873087" y="4773168"/>
            <a:ext cx="4477359" cy="640080"/>
          </a:xfrm>
          <a:prstGeom prst="rect">
            <a:avLst/>
          </a:prstGeom>
          <a:noFill/>
        </p:spPr>
        <p:txBody>
          <a:bodyPr wrap="square" anchor="t" lIns="0" rIns="0" tIns="0" bIns="0">
            <a:spAutoFit/>
          </a:bodyPr>
          <a:lstStyle/>
          <a:p>
            <a:pPr algn="l">
              <a:lnSpc>
                <a:spcPct val="125000"/>
              </a:lnSpc>
            </a:pPr>
            <a:r>
              <a:rPr sz="980" b="0" i="0">
                <a:solidFill>
                  <a:srgbClr val="3A372F"/>
                </a:solidFill>
                <a:latin typeface="맑은 고딕"/>
                <a:ea typeface="맑은 고딕"/>
                <a:cs typeface="맑은 고딕"/>
              </a:rPr>
              <a:t>조건이 없는 만큼 서류 완성도 경쟁 극심
(특목·자사 강세 — 다음 장)</a:t>
            </a:r>
          </a:p>
        </p:txBody>
      </p:sp>
      <p:sp>
        <p:nvSpPr>
          <p:cNvPr id="22" name="Rounded Rectangle 21"/>
          <p:cNvSpPr/>
          <p:nvPr/>
        </p:nvSpPr>
        <p:spPr>
          <a:xfrm>
            <a:off x="640080" y="571500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Rounded Rectangle 22"/>
          <p:cNvSpPr/>
          <p:nvPr/>
        </p:nvSpPr>
        <p:spPr>
          <a:xfrm>
            <a:off x="841247" y="5843016"/>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4" name="TextBox 23"/>
          <p:cNvSpPr txBox="1"/>
          <p:nvPr/>
        </p:nvSpPr>
        <p:spPr>
          <a:xfrm>
            <a:off x="1920239" y="571500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'아무것도 요구하지 않는 전형'은 사라지는 중 — 우리 아이가 낼 수 있는 조건부터 정해야 합니다.</a:t>
            </a:r>
          </a:p>
        </p:txBody>
      </p:sp>
      <p:sp>
        <p:nvSpPr>
          <p:cNvPr id="25" name="TextBox 24"/>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수시 납치 주의: 정시로 더 높이 갈 수 있는 학생은 하향 수시 지원을 신중히(합격 시 정시 불가). 최종 모집요강에 따라 변동될 수 있습니다.</a:t>
            </a:r>
          </a:p>
        </p:txBody>
      </p:sp>
      <p:sp>
        <p:nvSpPr>
          <p:cNvPr id="26" name="TextBox 25"/>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31</a:t>
            </a:r>
          </a:p>
        </p:txBody>
      </p:sp>
    </p:spTree>
  </p:cSld>
  <p:clrMapOvr>
    <a:masterClrMapping/>
  </p:clrMapOvr>
</p:sld>
</file>

<file path=ppt/slides/slide3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같은 대학, 다른 문 — 일반고와 특목·자사의 길</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합격자 출신교 데이터가 말해 주는 전형 선택법</a:t>
            </a:r>
          </a:p>
        </p:txBody>
      </p:sp>
      <p:sp>
        <p:nvSpPr>
          <p:cNvPr id="6" name="Rounded Rectangle 5"/>
          <p:cNvSpPr/>
          <p:nvPr/>
        </p:nvSpPr>
        <p:spPr>
          <a:xfrm>
            <a:off x="640080"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서울대 지역균형</a:t>
            </a:r>
          </a:p>
        </p:txBody>
      </p:sp>
      <p:sp>
        <p:nvSpPr>
          <p:cNvPr id="8" name="TextBox 7"/>
          <p:cNvSpPr txBox="1"/>
          <p:nvPr/>
        </p:nvSpPr>
        <p:spPr>
          <a:xfrm>
            <a:off x="841247" y="2157984"/>
            <a:ext cx="2203704" cy="548640"/>
          </a:xfrm>
          <a:prstGeom prst="rect">
            <a:avLst/>
          </a:prstGeom>
          <a:noFill/>
        </p:spPr>
        <p:txBody>
          <a:bodyPr wrap="square" anchor="t" lIns="0" rIns="0" tIns="0" bIns="0">
            <a:spAutoFit/>
          </a:bodyPr>
          <a:lstStyle/>
          <a:p>
            <a:pPr algn="l"/>
            <a:r>
              <a:rPr sz="3000" b="1" i="0">
                <a:solidFill>
                  <a:srgbClr val="2E6B4F"/>
                </a:solidFill>
                <a:latin typeface="맑은 고딕"/>
                <a:ea typeface="맑은 고딕"/>
                <a:cs typeface="맑은 고딕"/>
              </a:rPr>
              <a:t>96%</a:t>
            </a:r>
          </a:p>
        </p:txBody>
      </p:sp>
      <p:sp>
        <p:nvSpPr>
          <p:cNvPr id="9" name="TextBox 8"/>
          <p:cNvSpPr txBox="1"/>
          <p:nvPr/>
        </p:nvSpPr>
        <p:spPr>
          <a:xfrm>
            <a:off x="841247"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합격자 중 일반고 비율</a:t>
            </a:r>
          </a:p>
        </p:txBody>
      </p:sp>
      <p:sp>
        <p:nvSpPr>
          <p:cNvPr id="10" name="Rounded Rectangle 9"/>
          <p:cNvSpPr/>
          <p:nvPr/>
        </p:nvSpPr>
        <p:spPr>
          <a:xfrm>
            <a:off x="3410711"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79"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서울대 일반전형</a:t>
            </a:r>
          </a:p>
        </p:txBody>
      </p:sp>
      <p:sp>
        <p:nvSpPr>
          <p:cNvPr id="12" name="TextBox 11"/>
          <p:cNvSpPr txBox="1"/>
          <p:nvPr/>
        </p:nvSpPr>
        <p:spPr>
          <a:xfrm>
            <a:off x="3611879" y="2157984"/>
            <a:ext cx="2203704" cy="548640"/>
          </a:xfrm>
          <a:prstGeom prst="rect">
            <a:avLst/>
          </a:prstGeom>
          <a:noFill/>
        </p:spPr>
        <p:txBody>
          <a:bodyPr wrap="square" anchor="t" lIns="0" rIns="0" tIns="0" bIns="0">
            <a:spAutoFit/>
          </a:bodyPr>
          <a:lstStyle/>
          <a:p>
            <a:pPr algn="l"/>
            <a:r>
              <a:rPr sz="3000" b="1" i="0">
                <a:solidFill>
                  <a:srgbClr val="A63A2B"/>
                </a:solidFill>
                <a:latin typeface="맑은 고딕"/>
                <a:ea typeface="맑은 고딕"/>
                <a:cs typeface="맑은 고딕"/>
              </a:rPr>
              <a:t>30%</a:t>
            </a:r>
          </a:p>
        </p:txBody>
      </p:sp>
      <p:sp>
        <p:nvSpPr>
          <p:cNvPr id="13" name="TextBox 12"/>
          <p:cNvSpPr txBox="1"/>
          <p:nvPr/>
        </p:nvSpPr>
        <p:spPr>
          <a:xfrm>
            <a:off x="3611879"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일반고 비율 — 특목·자사 중심</a:t>
            </a:r>
          </a:p>
        </p:txBody>
      </p:sp>
      <p:sp>
        <p:nvSpPr>
          <p:cNvPr id="14" name="Rounded Rectangle 13"/>
          <p:cNvSpPr/>
          <p:nvPr/>
        </p:nvSpPr>
        <p:spPr>
          <a:xfrm>
            <a:off x="6181344"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82512"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고려대 계열적합</a:t>
            </a:r>
          </a:p>
        </p:txBody>
      </p:sp>
      <p:sp>
        <p:nvSpPr>
          <p:cNvPr id="16" name="TextBox 15"/>
          <p:cNvSpPr txBox="1"/>
          <p:nvPr/>
        </p:nvSpPr>
        <p:spPr>
          <a:xfrm>
            <a:off x="6382512" y="2157984"/>
            <a:ext cx="2203704" cy="548640"/>
          </a:xfrm>
          <a:prstGeom prst="rect">
            <a:avLst/>
          </a:prstGeom>
          <a:noFill/>
        </p:spPr>
        <p:txBody>
          <a:bodyPr wrap="square" anchor="t" lIns="0" rIns="0" tIns="0" bIns="0">
            <a:spAutoFit/>
          </a:bodyPr>
          <a:lstStyle/>
          <a:p>
            <a:pPr algn="l"/>
            <a:r>
              <a:rPr sz="3000" b="1" i="0">
                <a:solidFill>
                  <a:srgbClr val="A63A2B"/>
                </a:solidFill>
                <a:latin typeface="맑은 고딕"/>
                <a:ea typeface="맑은 고딕"/>
                <a:cs typeface="맑은 고딕"/>
              </a:rPr>
              <a:t>70%</a:t>
            </a:r>
          </a:p>
        </p:txBody>
      </p:sp>
      <p:sp>
        <p:nvSpPr>
          <p:cNvPr id="17" name="TextBox 16"/>
          <p:cNvSpPr txBox="1"/>
          <p:nvPr/>
        </p:nvSpPr>
        <p:spPr>
          <a:xfrm>
            <a:off x="6382512"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인문=외고·국제고 / 자연=과고·영재고</a:t>
            </a:r>
          </a:p>
        </p:txBody>
      </p:sp>
      <p:sp>
        <p:nvSpPr>
          <p:cNvPr id="18" name="Rounded Rectangle 17"/>
          <p:cNvSpPr/>
          <p:nvPr/>
        </p:nvSpPr>
        <p:spPr>
          <a:xfrm>
            <a:off x="8951976" y="1737360"/>
            <a:ext cx="2596896"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53144" y="1883664"/>
            <a:ext cx="2194560"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중앙대 융합형</a:t>
            </a:r>
          </a:p>
        </p:txBody>
      </p:sp>
      <p:sp>
        <p:nvSpPr>
          <p:cNvPr id="20" name="TextBox 19"/>
          <p:cNvSpPr txBox="1"/>
          <p:nvPr/>
        </p:nvSpPr>
        <p:spPr>
          <a:xfrm>
            <a:off x="9153144" y="2157984"/>
            <a:ext cx="2194560" cy="548640"/>
          </a:xfrm>
          <a:prstGeom prst="rect">
            <a:avLst/>
          </a:prstGeom>
          <a:noFill/>
        </p:spPr>
        <p:txBody>
          <a:bodyPr wrap="square" anchor="t" lIns="0" rIns="0" tIns="0" bIns="0">
            <a:spAutoFit/>
          </a:bodyPr>
          <a:lstStyle/>
          <a:p>
            <a:pPr algn="l"/>
            <a:r>
              <a:rPr sz="3000" b="1" i="0">
                <a:solidFill>
                  <a:srgbClr val="2E6B4F"/>
                </a:solidFill>
                <a:latin typeface="맑은 고딕"/>
                <a:ea typeface="맑은 고딕"/>
                <a:cs typeface="맑은 고딕"/>
              </a:rPr>
              <a:t>83%</a:t>
            </a:r>
          </a:p>
        </p:txBody>
      </p:sp>
      <p:sp>
        <p:nvSpPr>
          <p:cNvPr id="21" name="TextBox 20"/>
          <p:cNvSpPr txBox="1"/>
          <p:nvPr/>
        </p:nvSpPr>
        <p:spPr>
          <a:xfrm>
            <a:off x="9153144" y="2999232"/>
            <a:ext cx="2194560"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일반고 비율 — '모두의 학종'</a:t>
            </a:r>
          </a:p>
        </p:txBody>
      </p:sp>
      <p:sp>
        <p:nvSpPr>
          <p:cNvPr id="22" name="Rounded Rectangle 21"/>
          <p:cNvSpPr/>
          <p:nvPr/>
        </p:nvSpPr>
        <p:spPr>
          <a:xfrm>
            <a:off x="640080" y="3794760"/>
            <a:ext cx="10911535"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3950208"/>
            <a:ext cx="10362895" cy="1463040"/>
          </a:xfrm>
          <a:prstGeom prst="rect">
            <a:avLst/>
          </a:prstGeom>
          <a:noFill/>
        </p:spPr>
        <p:txBody>
          <a:bodyPr wrap="square" anchor="t" lIns="0" rIns="0" tIns="0" bIns="0">
            <a:spAutoFit/>
          </a:bodyPr>
          <a:lstStyle/>
          <a:p>
            <a:pPr algn="l">
              <a:lnSpc>
                <a:spcPct val="130000"/>
              </a:lnSpc>
            </a:pPr>
            <a:r>
              <a:rPr sz="1250" b="1" i="0">
                <a:solidFill>
                  <a:srgbClr val="03392A"/>
                </a:solidFill>
                <a:latin typeface="맑은 고딕"/>
                <a:ea typeface="맑은 고딕"/>
                <a:cs typeface="맑은 고딕"/>
              </a:rPr>
              <a:t>일반고의 정공법  </a:t>
            </a:r>
            <a:r>
              <a:rPr sz="1150" b="0" i="0">
                <a:solidFill>
                  <a:srgbClr val="3A372F"/>
                </a:solidFill>
                <a:latin typeface="맑은 고딕"/>
                <a:ea typeface="맑은 고딕"/>
                <a:cs typeface="맑은 고딕"/>
              </a:rPr>
              <a:t>수능최저가 있는 서류형·추천형 — 최저가 특목·자사보다 유리한 무기가 됩니다(내신 확보 + 수능 경쟁력).</a:t>
            </a:r>
          </a:p>
          <a:p>
            <a:pPr algn="l">
              <a:lnSpc>
                <a:spcPct val="130000"/>
              </a:lnSpc>
              <a:spcBef>
                <a:spcPts val="700"/>
              </a:spcBef>
            </a:pPr>
            <a:r>
              <a:rPr sz="1250" b="1" i="0">
                <a:solidFill>
                  <a:srgbClr val="03392A"/>
                </a:solidFill>
                <a:latin typeface="맑은 고딕"/>
                <a:ea typeface="맑은 고딕"/>
                <a:cs typeface="맑은 고딕"/>
              </a:rPr>
              <a:t>특목·자사의 길  </a:t>
            </a:r>
            <a:r>
              <a:rPr sz="1150" b="0" i="0">
                <a:solidFill>
                  <a:srgbClr val="3A372F"/>
                </a:solidFill>
                <a:latin typeface="맑은 고딕"/>
                <a:ea typeface="맑은 고딕"/>
                <a:cs typeface="맑은 고딕"/>
              </a:rPr>
              <a:t>최저 없는 서류·면접형 — 내신 불리를 서류 깊이와 면접으로 뒤집는 구조.</a:t>
            </a:r>
          </a:p>
          <a:p>
            <a:pPr algn="l">
              <a:lnSpc>
                <a:spcPct val="130000"/>
              </a:lnSpc>
              <a:spcBef>
                <a:spcPts val="700"/>
              </a:spcBef>
            </a:pPr>
            <a:r>
              <a:rPr sz="1150" b="1" i="0">
                <a:solidFill>
                  <a:srgbClr val="1A1A1A"/>
                </a:solidFill>
                <a:latin typeface="맑은 고딕"/>
                <a:ea typeface="맑은 고딕"/>
                <a:cs typeface="맑은 고딕"/>
              </a:rPr>
              <a:t>→ '최저 없는 전형이 편해 보인다'고 일반고 학생이 그쪽만 쓰면, 가장 센 경쟁자들과 정면승부가 됩니다.</a:t>
            </a:r>
          </a:p>
        </p:txBody>
      </p:sp>
      <p:sp>
        <p:nvSpPr>
          <p:cNvPr id="24" name="Rounded Rectangle 23"/>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6" name="TextBox 25"/>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전형은 '누구를 위해 설계됐는가'로 골라야 합니다 — 이름이 아니라 합격자 데이터를 보십시오.</a:t>
            </a:r>
          </a:p>
        </p:txBody>
      </p:sp>
      <p:sp>
        <p:nvSpPr>
          <p:cNvPr id="27" name="TextBox 2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각 대학 발표 합격자 출신교 통계(최근 실적 기준). 최종 모집요강에 따라 변동될 수 있습니다.</a:t>
            </a:r>
          </a:p>
        </p:txBody>
      </p:sp>
      <p:sp>
        <p:nvSpPr>
          <p:cNvPr id="28" name="TextBox 2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32</a:t>
            </a:r>
          </a:p>
        </p:txBody>
      </p:sp>
    </p:spTree>
  </p:cSld>
  <p:clrMapOvr>
    <a:masterClrMapping/>
  </p:clrMapOvr>
</p:sld>
</file>

<file path=ppt/slides/slide3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대학은 무엇을 평가하나 — 3대 역량</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주요 대학 공통 평가 체계 (세부 문항은 대학별 공개 자료)</a:t>
            </a:r>
          </a:p>
        </p:txBody>
      </p:sp>
      <p:sp>
        <p:nvSpPr>
          <p:cNvPr id="6" name="Rounded Rectangle 5"/>
          <p:cNvSpPr/>
          <p:nvPr/>
        </p:nvSpPr>
        <p:spPr>
          <a:xfrm>
            <a:off x="640080" y="1783080"/>
            <a:ext cx="3408578" cy="2926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640080" y="1783080"/>
            <a:ext cx="3408578" cy="566928"/>
          </a:xfrm>
          <a:prstGeom prst="roundRect">
            <a:avLst>
              <a:gd name="adj" fmla="val 1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40080" y="1783080"/>
            <a:ext cx="3408578" cy="566928"/>
          </a:xfrm>
          <a:prstGeom prst="rect">
            <a:avLst/>
          </a:prstGeom>
          <a:noFill/>
        </p:spPr>
        <p:txBody>
          <a:bodyPr wrap="square" anchor="ctr" lIns="0" rIns="0" tIns="0" bIns="0">
            <a:spAutoFit/>
          </a:bodyPr>
          <a:lstStyle/>
          <a:p>
            <a:pPr algn="ctr"/>
            <a:r>
              <a:rPr sz="1450" b="1" i="0">
                <a:solidFill>
                  <a:srgbClr val="FCF4E2"/>
                </a:solidFill>
                <a:latin typeface="맑은 고딕"/>
                <a:ea typeface="맑은 고딕"/>
                <a:cs typeface="맑은 고딕"/>
              </a:rPr>
              <a:t>학업역량</a:t>
            </a:r>
          </a:p>
        </p:txBody>
      </p:sp>
      <p:sp>
        <p:nvSpPr>
          <p:cNvPr id="9" name="Oval 8"/>
          <p:cNvSpPr/>
          <p:nvPr/>
        </p:nvSpPr>
        <p:spPr>
          <a:xfrm>
            <a:off x="841247" y="2569463"/>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0" name="TextBox 9"/>
          <p:cNvSpPr txBox="1"/>
          <p:nvPr/>
        </p:nvSpPr>
        <p:spPr>
          <a:xfrm>
            <a:off x="1097280" y="2496312"/>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교과 성취도와 학기별 '추이'</a:t>
            </a:r>
          </a:p>
        </p:txBody>
      </p:sp>
      <p:sp>
        <p:nvSpPr>
          <p:cNvPr id="11" name="Oval 10"/>
          <p:cNvSpPr/>
          <p:nvPr/>
        </p:nvSpPr>
        <p:spPr>
          <a:xfrm>
            <a:off x="841247" y="3282695"/>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2" name="TextBox 11"/>
          <p:cNvSpPr txBox="1"/>
          <p:nvPr/>
        </p:nvSpPr>
        <p:spPr>
          <a:xfrm>
            <a:off x="1097280" y="3209544"/>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수업 참여·자기주도 학습 태도</a:t>
            </a:r>
          </a:p>
        </p:txBody>
      </p:sp>
      <p:sp>
        <p:nvSpPr>
          <p:cNvPr id="13" name="Oval 12"/>
          <p:cNvSpPr/>
          <p:nvPr/>
        </p:nvSpPr>
        <p:spPr>
          <a:xfrm>
            <a:off x="841247" y="3995928"/>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4" name="TextBox 13"/>
          <p:cNvSpPr txBox="1"/>
          <p:nvPr/>
        </p:nvSpPr>
        <p:spPr>
          <a:xfrm>
            <a:off x="1097280" y="3922776"/>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탐구력 — 활동의 구체적 성과</a:t>
            </a:r>
          </a:p>
        </p:txBody>
      </p:sp>
      <p:sp>
        <p:nvSpPr>
          <p:cNvPr id="15" name="Rounded Rectangle 14"/>
          <p:cNvSpPr/>
          <p:nvPr/>
        </p:nvSpPr>
        <p:spPr>
          <a:xfrm>
            <a:off x="4304690" y="1783080"/>
            <a:ext cx="3408578" cy="2926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4304690" y="1783080"/>
            <a:ext cx="3408578" cy="566928"/>
          </a:xfrm>
          <a:prstGeom prst="roundRect">
            <a:avLst>
              <a:gd name="adj" fmla="val 1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4304690" y="1783080"/>
            <a:ext cx="3408578" cy="566928"/>
          </a:xfrm>
          <a:prstGeom prst="rect">
            <a:avLst/>
          </a:prstGeom>
          <a:noFill/>
        </p:spPr>
        <p:txBody>
          <a:bodyPr wrap="square" anchor="ctr" lIns="0" rIns="0" tIns="0" bIns="0">
            <a:spAutoFit/>
          </a:bodyPr>
          <a:lstStyle/>
          <a:p>
            <a:pPr algn="ctr"/>
            <a:r>
              <a:rPr sz="1450" b="1" i="0">
                <a:solidFill>
                  <a:srgbClr val="FCF4E2"/>
                </a:solidFill>
                <a:latin typeface="맑은 고딕"/>
                <a:ea typeface="맑은 고딕"/>
                <a:cs typeface="맑은 고딕"/>
              </a:rPr>
              <a:t>진로역량</a:t>
            </a:r>
          </a:p>
        </p:txBody>
      </p:sp>
      <p:sp>
        <p:nvSpPr>
          <p:cNvPr id="18" name="Oval 17"/>
          <p:cNvSpPr/>
          <p:nvPr/>
        </p:nvSpPr>
        <p:spPr>
          <a:xfrm>
            <a:off x="4505858" y="2569463"/>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9" name="TextBox 18"/>
          <p:cNvSpPr txBox="1"/>
          <p:nvPr/>
        </p:nvSpPr>
        <p:spPr>
          <a:xfrm>
            <a:off x="4761890" y="2496312"/>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전공 관련 과목 선택·이수 노력</a:t>
            </a:r>
          </a:p>
        </p:txBody>
      </p:sp>
      <p:sp>
        <p:nvSpPr>
          <p:cNvPr id="20" name="Oval 19"/>
          <p:cNvSpPr/>
          <p:nvPr/>
        </p:nvSpPr>
        <p:spPr>
          <a:xfrm>
            <a:off x="4505858" y="3282695"/>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1" name="TextBox 20"/>
          <p:cNvSpPr txBox="1"/>
          <p:nvPr/>
        </p:nvSpPr>
        <p:spPr>
          <a:xfrm>
            <a:off x="4761890" y="3209544"/>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진로선택 과목의 성취 수준</a:t>
            </a:r>
          </a:p>
        </p:txBody>
      </p:sp>
      <p:sp>
        <p:nvSpPr>
          <p:cNvPr id="22" name="Oval 21"/>
          <p:cNvSpPr/>
          <p:nvPr/>
        </p:nvSpPr>
        <p:spPr>
          <a:xfrm>
            <a:off x="4505858" y="3995928"/>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3" name="TextBox 22"/>
          <p:cNvSpPr txBox="1"/>
          <p:nvPr/>
        </p:nvSpPr>
        <p:spPr>
          <a:xfrm>
            <a:off x="4761890" y="3922776"/>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관심 분야 탐색 활동과 경험</a:t>
            </a:r>
          </a:p>
        </p:txBody>
      </p:sp>
      <p:sp>
        <p:nvSpPr>
          <p:cNvPr id="24" name="Rounded Rectangle 23"/>
          <p:cNvSpPr/>
          <p:nvPr/>
        </p:nvSpPr>
        <p:spPr>
          <a:xfrm>
            <a:off x="7969300" y="1783080"/>
            <a:ext cx="3408578" cy="292608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7969300" y="1783080"/>
            <a:ext cx="3408578" cy="566928"/>
          </a:xfrm>
          <a:prstGeom prst="roundRect">
            <a:avLst>
              <a:gd name="adj" fmla="val 1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7969300" y="1783080"/>
            <a:ext cx="3408578" cy="566928"/>
          </a:xfrm>
          <a:prstGeom prst="rect">
            <a:avLst/>
          </a:prstGeom>
          <a:noFill/>
        </p:spPr>
        <p:txBody>
          <a:bodyPr wrap="square" anchor="ctr" lIns="0" rIns="0" tIns="0" bIns="0">
            <a:spAutoFit/>
          </a:bodyPr>
          <a:lstStyle/>
          <a:p>
            <a:pPr algn="ctr"/>
            <a:r>
              <a:rPr sz="1450" b="1" i="0">
                <a:solidFill>
                  <a:srgbClr val="FCF4E2"/>
                </a:solidFill>
                <a:latin typeface="맑은 고딕"/>
                <a:ea typeface="맑은 고딕"/>
                <a:cs typeface="맑은 고딕"/>
              </a:rPr>
              <a:t>공동체역량</a:t>
            </a:r>
          </a:p>
        </p:txBody>
      </p:sp>
      <p:sp>
        <p:nvSpPr>
          <p:cNvPr id="27" name="Oval 26"/>
          <p:cNvSpPr/>
          <p:nvPr/>
        </p:nvSpPr>
        <p:spPr>
          <a:xfrm>
            <a:off x="8170468" y="2569463"/>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8" name="TextBox 27"/>
          <p:cNvSpPr txBox="1"/>
          <p:nvPr/>
        </p:nvSpPr>
        <p:spPr>
          <a:xfrm>
            <a:off x="8426500" y="2496312"/>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협업·나눔·배려의 실천 기록</a:t>
            </a:r>
          </a:p>
        </p:txBody>
      </p:sp>
      <p:sp>
        <p:nvSpPr>
          <p:cNvPr id="29" name="Oval 28"/>
          <p:cNvSpPr/>
          <p:nvPr/>
        </p:nvSpPr>
        <p:spPr>
          <a:xfrm>
            <a:off x="8170468" y="3282695"/>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0" name="TextBox 29"/>
          <p:cNvSpPr txBox="1"/>
          <p:nvPr/>
        </p:nvSpPr>
        <p:spPr>
          <a:xfrm>
            <a:off x="8426500" y="3209544"/>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리더십 — 역할과 기여</a:t>
            </a:r>
          </a:p>
        </p:txBody>
      </p:sp>
      <p:sp>
        <p:nvSpPr>
          <p:cNvPr id="31" name="Oval 30"/>
          <p:cNvSpPr/>
          <p:nvPr/>
        </p:nvSpPr>
        <p:spPr>
          <a:xfrm>
            <a:off x="8170468" y="3995928"/>
            <a:ext cx="146304" cy="14630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2" name="TextBox 31"/>
          <p:cNvSpPr txBox="1"/>
          <p:nvPr/>
        </p:nvSpPr>
        <p:spPr>
          <a:xfrm>
            <a:off x="8426500" y="3922776"/>
            <a:ext cx="2750210" cy="685800"/>
          </a:xfrm>
          <a:prstGeom prst="rect">
            <a:avLst/>
          </a:prstGeom>
          <a:noFill/>
        </p:spPr>
        <p:txBody>
          <a:bodyPr wrap="square" anchor="t" lIns="0" rIns="0" tIns="0" bIns="0">
            <a:spAutoFit/>
          </a:bodyPr>
          <a:lstStyle/>
          <a:p>
            <a:pPr algn="l">
              <a:lnSpc>
                <a:spcPct val="125000"/>
              </a:lnSpc>
            </a:pPr>
            <a:r>
              <a:rPr sz="1100" b="0" i="0">
                <a:solidFill>
                  <a:srgbClr val="3A372F"/>
                </a:solidFill>
                <a:latin typeface="맑은 고딕"/>
                <a:ea typeface="맑은 고딕"/>
                <a:cs typeface="맑은 고딕"/>
              </a:rPr>
              <a:t>학교생활 성실성(출결·행발)</a:t>
            </a:r>
          </a:p>
        </p:txBody>
      </p:sp>
      <p:sp>
        <p:nvSpPr>
          <p:cNvPr id="33" name="Rounded Rectangle 32"/>
          <p:cNvSpPr/>
          <p:nvPr/>
        </p:nvSpPr>
        <p:spPr>
          <a:xfrm>
            <a:off x="640080" y="4892040"/>
            <a:ext cx="10911535" cy="713232"/>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TextBox 33"/>
          <p:cNvSpPr txBox="1"/>
          <p:nvPr/>
        </p:nvSpPr>
        <p:spPr>
          <a:xfrm>
            <a:off x="914400" y="4892040"/>
            <a:ext cx="10362895" cy="713232"/>
          </a:xfrm>
          <a:prstGeom prst="rect">
            <a:avLst/>
          </a:prstGeom>
          <a:noFill/>
        </p:spPr>
        <p:txBody>
          <a:bodyPr wrap="square" anchor="ctr" lIns="0" rIns="0" tIns="0" bIns="0">
            <a:spAutoFit/>
          </a:bodyPr>
          <a:lstStyle/>
          <a:p>
            <a:pPr algn="l">
              <a:lnSpc>
                <a:spcPct val="130000"/>
              </a:lnSpc>
            </a:pPr>
            <a:r>
              <a:rPr sz="1200" b="1" i="0">
                <a:solidFill>
                  <a:srgbClr val="8A6F2E"/>
                </a:solidFill>
                <a:latin typeface="맑은 고딕"/>
                <a:ea typeface="맑은 고딕"/>
                <a:cs typeface="맑은 고딕"/>
              </a:rPr>
              <a:t>핵심 단어는 '추이'와 '과정'  </a:t>
            </a:r>
            <a:r>
              <a:rPr sz="1150" b="0" i="0">
                <a:solidFill>
                  <a:srgbClr val="3A372F"/>
                </a:solidFill>
                <a:latin typeface="맑은 고딕"/>
                <a:ea typeface="맑은 고딕"/>
                <a:cs typeface="맑은 고딕"/>
              </a:rPr>
              <a:t>1학년 성적이 아쉬워도 상승 곡선과 탐구의 깊이로 평가받을 수 있습니다. 반대로 성적만 좋고 기록이 비면 '검증 불가'로 밀립니다.</a:t>
            </a:r>
          </a:p>
        </p:txBody>
      </p:sp>
      <p:sp>
        <p:nvSpPr>
          <p:cNvPr id="35" name="Rounded Rectangle 34"/>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Rounded Rectangle 35"/>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7" name="TextBox 36"/>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대학이 읽는 것은 점수가 아니라 3년의 궤적입니다 — 궤적은 설계할 수 있습니다.</a:t>
            </a:r>
          </a:p>
        </p:txBody>
      </p:sp>
      <p:sp>
        <p:nvSpPr>
          <p:cNvPr id="38" name="TextBox 37"/>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대학 공통 학생부종합 평가요소 체계(학업·진로·공동체).</a:t>
            </a:r>
          </a:p>
        </p:txBody>
      </p:sp>
      <p:sp>
        <p:nvSpPr>
          <p:cNvPr id="39" name="TextBox 38"/>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33</a:t>
            </a:r>
          </a:p>
        </p:txBody>
      </p:sp>
    </p:spTree>
  </p:cSld>
  <p:clrMapOvr>
    <a:masterClrMapping/>
  </p:clrMapOvr>
</p:sld>
</file>

<file path=ppt/slides/slide3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과목 선택이 '지원 자격'을 만듭니다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같은 간호학과도 대학마다 요구가 다릅니다</a:t>
            </a:r>
          </a:p>
        </p:txBody>
      </p:sp>
      <p:graphicFrame>
        <p:nvGraphicFramePr>
          <p:cNvPr id="6" name="Table 5"/>
          <p:cNvGraphicFramePr>
            <a:graphicFrameLocks noGrp="1"/>
          </p:cNvGraphicFramePr>
          <p:nvPr/>
        </p:nvGraphicFramePr>
        <p:xfrm>
          <a:off x="640080" y="1691640"/>
          <a:ext cx="10908792" cy="2267712"/>
        </p:xfrm>
        <a:graphic>
          <a:graphicData uri="http://schemas.openxmlformats.org/drawingml/2006/table">
            <a:tbl>
              <a:tblPr>
                <a:tableStyleId>{5C22544A-7EE6-4342-B048-85BDC9FD1C3A}</a:tableStyleId>
              </a:tblPr>
              <a:tblGrid>
                <a:gridCol w="1280160"/>
                <a:gridCol w="9628632"/>
              </a:tblGrid>
              <a:tr h="566928">
                <a:tc>
                  <a:txBody>
                    <a:bodyPr wrap="square"/>
                    <a:lstStyle/>
                    <a:p>
                      <a:pPr algn="ctr">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간호학과 요구 과목 (2028 안내 기준)</a:t>
                      </a:r>
                    </a:p>
                  </a:txBody>
                  <a:tcPr marL="64008" marR="45720" marT="18288" marB="18288" anchor="ctr">
                    <a:solidFill>
                      <a:srgbClr val="03392A"/>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경희대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핵심: 대수·미적분Ⅰ·확률과통계 + 생명과학·세포와 물질대사·생물의 유전 / 권장: 미적분Ⅱ + 화학 계열</a:t>
                      </a:r>
                    </a:p>
                  </a:txBody>
                  <a:tcPr marL="64008" marR="45720" marT="18288" marB="18288" anchor="ctr">
                    <a:solidFill>
                      <a:srgbClr val="FFFFFF"/>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중앙대</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미적분Ⅱ + 생명과학·세포와 물질대사·생물의 유전</a:t>
                      </a:r>
                    </a:p>
                  </a:txBody>
                  <a:tcPr marL="64008" marR="45720" marT="18288" marB="18288" anchor="ctr">
                    <a:solidFill>
                      <a:srgbClr val="F3EEE1"/>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고려대</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미적분Ⅱ 권장 + 지정 과학 4과목(물질과 에너지·화학반응의 세계·세포와 물질대사·생물의 유전) 중 2개 이상</a:t>
                      </a:r>
                    </a:p>
                  </a:txBody>
                  <a:tcPr marL="64008" marR="45720" marT="18288" marB="18288" anchor="ctr">
                    <a:solidFill>
                      <a:srgbClr val="FFFFFF"/>
                    </a:solidFill>
                  </a:tcPr>
                </a:tc>
              </a:tr>
            </a:tbl>
          </a:graphicData>
        </a:graphic>
      </p:graphicFrame>
      <p:sp>
        <p:nvSpPr>
          <p:cNvPr id="7" name="Rounded Rectangle 6"/>
          <p:cNvSpPr/>
          <p:nvPr/>
        </p:nvSpPr>
        <p:spPr>
          <a:xfrm>
            <a:off x="640080" y="4187952"/>
            <a:ext cx="10911535" cy="13716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315968"/>
            <a:ext cx="10362895" cy="1188720"/>
          </a:xfrm>
          <a:prstGeom prst="rect">
            <a:avLst/>
          </a:prstGeom>
          <a:noFill/>
        </p:spPr>
        <p:txBody>
          <a:bodyPr wrap="square" anchor="t" lIns="0" rIns="0" tIns="0" bIns="0">
            <a:spAutoFit/>
          </a:bodyPr>
          <a:lstStyle/>
          <a:p>
            <a:pPr algn="l">
              <a:lnSpc>
                <a:spcPct val="130000"/>
              </a:lnSpc>
            </a:pPr>
            <a:r>
              <a:rPr sz="1200" b="1" i="0">
                <a:solidFill>
                  <a:srgbClr val="03392A"/>
                </a:solidFill>
                <a:latin typeface="맑은 고딕"/>
                <a:ea typeface="맑은 고딕"/>
                <a:cs typeface="맑은 고딕"/>
              </a:rPr>
              <a:t>공대 예시(고려대)  </a:t>
            </a:r>
            <a:r>
              <a:rPr sz="1150" b="0" i="0">
                <a:solidFill>
                  <a:srgbClr val="3A372F"/>
                </a:solidFill>
                <a:latin typeface="맑은 고딕"/>
                <a:ea typeface="맑은 고딕"/>
                <a:cs typeface="맑은 고딕"/>
              </a:rPr>
              <a:t>전기전자 계열 = '역학과 에너지·전자기와 양자' 등 지정 과목 중 2개 이상 — 물리 계열 미이수는 사실상 지원 배제.</a:t>
            </a:r>
          </a:p>
          <a:p>
            <a:pPr algn="l">
              <a:lnSpc>
                <a:spcPct val="135000"/>
              </a:lnSpc>
              <a:spcBef>
                <a:spcPts val="800"/>
              </a:spcBef>
            </a:pPr>
            <a:r>
              <a:rPr sz="1200" b="1" i="0">
                <a:solidFill>
                  <a:srgbClr val="A63A2B"/>
                </a:solidFill>
                <a:latin typeface="맑은 고딕"/>
                <a:ea typeface="맑은 고딕"/>
                <a:cs typeface="맑은 고딕"/>
              </a:rPr>
              <a:t>언제 정해지나  </a:t>
            </a:r>
            <a:r>
              <a:rPr sz="1150" b="1" i="0">
                <a:solidFill>
                  <a:srgbClr val="1A1A1A"/>
                </a:solidFill>
                <a:latin typeface="맑은 고딕"/>
                <a:ea typeface="맑은 고딕"/>
                <a:cs typeface="맑은 고딕"/>
              </a:rPr>
              <a:t>선택과목은 고1 겨울에 확정됩니다. 이 시점의 결정이 고3의 '지원 가능 대학 리스트'를 만듭니다 — 진로 진단 없이 과목을 고르면 안 되는 이유.</a:t>
            </a:r>
          </a:p>
        </p:txBody>
      </p:sp>
      <p:sp>
        <p:nvSpPr>
          <p:cNvPr id="9" name="Rounded Rectangle 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성적이 되어도 과목이 없으면 못 씁니다 — 과목 선택은 '자격 설계'입니다.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대학별 2028 권장 이수과목 안내(대교협 자료집·각 대학 발표).</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34</a:t>
            </a:r>
          </a:p>
        </p:txBody>
      </p:sp>
    </p:spTree>
  </p:cSld>
  <p:clrMapOvr>
    <a:masterClrMapping/>
  </p:clrMapOvr>
</p:sld>
</file>

<file path=ppt/slides/slide3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세특 — 숫자 옆의 '글자'가 당락을 가릅니다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평범한 기록과 합격하는 기록의 차이</a:t>
            </a:r>
          </a:p>
        </p:txBody>
      </p:sp>
      <p:sp>
        <p:nvSpPr>
          <p:cNvPr id="6" name="Rounded Rectangle 5"/>
          <p:cNvSpPr/>
          <p:nvPr/>
        </p:nvSpPr>
        <p:spPr>
          <a:xfrm>
            <a:off x="640080" y="1737360"/>
            <a:ext cx="5349240" cy="228600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96112" y="1874519"/>
            <a:ext cx="4846320" cy="320040"/>
          </a:xfrm>
          <a:prstGeom prst="rect">
            <a:avLst/>
          </a:prstGeom>
          <a:noFill/>
        </p:spPr>
        <p:txBody>
          <a:bodyPr wrap="square" anchor="t" lIns="0" rIns="0" tIns="0" bIns="0">
            <a:spAutoFit/>
          </a:bodyPr>
          <a:lstStyle/>
          <a:p>
            <a:pPr algn="l"/>
            <a:r>
              <a:rPr sz="1300" b="1" i="0">
                <a:solidFill>
                  <a:srgbClr val="6F6A5C"/>
                </a:solidFill>
                <a:latin typeface="맑은 고딕"/>
                <a:ea typeface="맑은 고딕"/>
                <a:cs typeface="맑은 고딕"/>
              </a:rPr>
              <a:t>평범한 세특</a:t>
            </a:r>
          </a:p>
        </p:txBody>
      </p:sp>
      <p:sp>
        <p:nvSpPr>
          <p:cNvPr id="8" name="TextBox 7"/>
          <p:cNvSpPr txBox="1"/>
          <p:nvPr/>
        </p:nvSpPr>
        <p:spPr>
          <a:xfrm>
            <a:off x="896112" y="2286000"/>
            <a:ext cx="4846320" cy="1554480"/>
          </a:xfrm>
          <a:prstGeom prst="rect">
            <a:avLst/>
          </a:prstGeom>
          <a:noFill/>
        </p:spPr>
        <p:txBody>
          <a:bodyPr wrap="square" anchor="t" lIns="0" rIns="0" tIns="0" bIns="0">
            <a:spAutoFit/>
          </a:bodyPr>
          <a:lstStyle/>
          <a:p>
            <a:pPr algn="l">
              <a:lnSpc>
                <a:spcPct val="140000"/>
              </a:lnSpc>
            </a:pPr>
            <a:r>
              <a:rPr sz="1150" b="0" i="1">
                <a:solidFill>
                  <a:srgbClr val="6F6A5C"/>
                </a:solidFill>
                <a:latin typeface="맑은 고딕"/>
                <a:ea typeface="맑은 고딕"/>
                <a:cs typeface="맑은 고딕"/>
              </a:rPr>
              <a:t>"수업 태도가 성실하고 과제를 충실히 수행함.
발표력이 우수하며 교우 관계가 원만함."</a:t>
            </a:r>
          </a:p>
          <a:p>
            <a:pPr algn="l">
              <a:spcBef>
                <a:spcPts val="1000"/>
              </a:spcBef>
            </a:pPr>
            <a:r>
              <a:rPr sz="1100" b="1" i="0">
                <a:solidFill>
                  <a:srgbClr val="A63A2B"/>
                </a:solidFill>
                <a:latin typeface="맑은 고딕"/>
                <a:ea typeface="맑은 고딕"/>
                <a:cs typeface="맑은 고딕"/>
              </a:rPr>
              <a:t>→ 활동·근거 없음 = 평가 재료 없음</a:t>
            </a:r>
          </a:p>
        </p:txBody>
      </p:sp>
      <p:sp>
        <p:nvSpPr>
          <p:cNvPr id="9" name="Rounded Rectangle 8"/>
          <p:cNvSpPr/>
          <p:nvPr/>
        </p:nvSpPr>
        <p:spPr>
          <a:xfrm>
            <a:off x="6263640" y="1737360"/>
            <a:ext cx="5285232" cy="22860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519672" y="1874519"/>
            <a:ext cx="4754880" cy="320040"/>
          </a:xfrm>
          <a:prstGeom prst="rect">
            <a:avLst/>
          </a:prstGeom>
          <a:noFill/>
        </p:spPr>
        <p:txBody>
          <a:bodyPr wrap="square" anchor="t" lIns="0" rIns="0" tIns="0" bIns="0">
            <a:spAutoFit/>
          </a:bodyPr>
          <a:lstStyle/>
          <a:p>
            <a:pPr algn="l"/>
            <a:r>
              <a:rPr sz="1300" b="1" i="0">
                <a:solidFill>
                  <a:srgbClr val="03392A"/>
                </a:solidFill>
                <a:latin typeface="맑은 고딕"/>
                <a:ea typeface="맑은 고딕"/>
                <a:cs typeface="맑은 고딕"/>
              </a:rPr>
              <a:t>합격하는 세특 (실제 요약)</a:t>
            </a:r>
          </a:p>
        </p:txBody>
      </p:sp>
      <p:sp>
        <p:nvSpPr>
          <p:cNvPr id="11" name="TextBox 10"/>
          <p:cNvSpPr txBox="1"/>
          <p:nvPr/>
        </p:nvSpPr>
        <p:spPr>
          <a:xfrm>
            <a:off x="6519672" y="2286000"/>
            <a:ext cx="4800600" cy="1554480"/>
          </a:xfrm>
          <a:prstGeom prst="rect">
            <a:avLst/>
          </a:prstGeom>
          <a:noFill/>
        </p:spPr>
        <p:txBody>
          <a:bodyPr wrap="square" anchor="t" lIns="0" rIns="0" tIns="0" bIns="0">
            <a:spAutoFit/>
          </a:bodyPr>
          <a:lstStyle/>
          <a:p>
            <a:pPr algn="l">
              <a:lnSpc>
                <a:spcPct val="140000"/>
              </a:lnSpc>
            </a:pPr>
            <a:r>
              <a:rPr sz="1150" b="0" i="1">
                <a:solidFill>
                  <a:srgbClr val="3A372F"/>
                </a:solidFill>
                <a:latin typeface="맑은 고딕"/>
                <a:ea typeface="맑은 고딕"/>
                <a:cs typeface="맑은 고딕"/>
              </a:rPr>
              <a:t>"로그 개념에서 출발해 수능 기출을 변형, 진법 표현 문제를 스스로 설정·탐구. 컴퓨터 이진법·부동소수점 표현까지 확장하고 근사의 한계와 대안을 발표함."</a:t>
            </a:r>
          </a:p>
          <a:p>
            <a:pPr algn="l">
              <a:spcBef>
                <a:spcPts val="800"/>
              </a:spcBef>
            </a:pPr>
            <a:r>
              <a:rPr sz="1100" b="1" i="0">
                <a:solidFill>
                  <a:srgbClr val="2E6B4F"/>
                </a:solidFill>
                <a:latin typeface="맑은 고딕"/>
                <a:ea typeface="맑은 고딕"/>
                <a:cs typeface="맑은 고딕"/>
              </a:rPr>
              <a:t>→ 문제의식 → 탐구 과정 → 개념 연결 → 확장</a:t>
            </a:r>
          </a:p>
        </p:txBody>
      </p:sp>
      <p:sp>
        <p:nvSpPr>
          <p:cNvPr id="12" name="Rounded Rectangle 11"/>
          <p:cNvSpPr/>
          <p:nvPr/>
        </p:nvSpPr>
        <p:spPr>
          <a:xfrm>
            <a:off x="640080" y="4251960"/>
            <a:ext cx="10911535" cy="12801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914400" y="4389120"/>
            <a:ext cx="10362895" cy="1051560"/>
          </a:xfrm>
          <a:prstGeom prst="rect">
            <a:avLst/>
          </a:prstGeom>
          <a:noFill/>
        </p:spPr>
        <p:txBody>
          <a:bodyPr wrap="square" anchor="t" lIns="0" rIns="0" tIns="0" bIns="0">
            <a:spAutoFit/>
          </a:bodyPr>
          <a:lstStyle/>
          <a:p>
            <a:pPr algn="l">
              <a:lnSpc>
                <a:spcPct val="130000"/>
              </a:lnSpc>
            </a:pPr>
            <a:r>
              <a:rPr sz="1250" b="1" i="0">
                <a:solidFill>
                  <a:srgbClr val="1A1A1A"/>
                </a:solidFill>
                <a:latin typeface="맑은 고딕"/>
                <a:ea typeface="맑은 고딕"/>
                <a:cs typeface="맑은 고딕"/>
              </a:rPr>
              <a:t>세특은 선생님이 쓰지만, 재료는 학생이 만듭니다.  </a:t>
            </a:r>
            <a:r>
              <a:rPr sz="1150" b="0" i="0">
                <a:solidFill>
                  <a:srgbClr val="3A372F"/>
                </a:solidFill>
                <a:latin typeface="맑은 고딕"/>
                <a:ea typeface="맑은 고딕"/>
                <a:cs typeface="맑은 고딕"/>
              </a:rPr>
              <a:t>수행평가·발표·탐구 보고서·독서 연계 활동이 그 재료입니다.</a:t>
            </a:r>
          </a:p>
          <a:p>
            <a:pPr algn="l">
              <a:spcBef>
                <a:spcPts val="700"/>
              </a:spcBef>
            </a:pPr>
            <a:r>
              <a:rPr sz="1150" b="1" i="0">
                <a:solidFill>
                  <a:srgbClr val="A63A2B"/>
                </a:solidFill>
                <a:latin typeface="맑은 고딕"/>
                <a:ea typeface="맑은 고딕"/>
                <a:cs typeface="맑은 고딕"/>
              </a:rPr>
              <a:t>학기가 끝난 뒤에는 고칠 수 없습니다 — 학기 '시작 전' 과목별 활동 설계가 유일한 방법입니다.</a:t>
            </a:r>
          </a:p>
        </p:txBody>
      </p:sp>
      <p:sp>
        <p:nvSpPr>
          <p:cNvPr id="14" name="Rounded Rectangle 13"/>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ounded Rectangle 14"/>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6" name="TextBox 15"/>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좋은 세특은 우연히 나오지 않습니다 — 학기 초 설계의 산물입니다.</a:t>
            </a:r>
          </a:p>
        </p:txBody>
      </p:sp>
      <p:sp>
        <p:nvSpPr>
          <p:cNvPr id="17" name="TextBox 1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예시: 담임교사 진학지도 연수 자료의 합격생 세특 사례 요약.</a:t>
            </a:r>
          </a:p>
        </p:txBody>
      </p:sp>
      <p:sp>
        <p:nvSpPr>
          <p:cNvPr id="18" name="TextBox 1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35</a:t>
            </a:r>
          </a:p>
        </p:txBody>
      </p:sp>
    </p:spTree>
  </p:cSld>
  <p:clrMapOvr>
    <a:masterClrMapping/>
  </p:clrMapOvr>
</p:sld>
</file>

<file path=ppt/slides/slide3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학생부종합</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면접 — 생기부 한 줄이 그대로 질문이 됩니다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유형별 대비 포인트</a:t>
            </a:r>
          </a:p>
        </p:txBody>
      </p:sp>
      <p:graphicFrame>
        <p:nvGraphicFramePr>
          <p:cNvPr id="6" name="Table 5"/>
          <p:cNvGraphicFramePr>
            <a:graphicFrameLocks noGrp="1"/>
          </p:cNvGraphicFramePr>
          <p:nvPr/>
        </p:nvGraphicFramePr>
        <p:xfrm>
          <a:off x="640080" y="1691640"/>
          <a:ext cx="10908792" cy="2194560"/>
        </p:xfrm>
        <a:graphic>
          <a:graphicData uri="http://schemas.openxmlformats.org/drawingml/2006/table">
            <a:tbl>
              <a:tblPr>
                <a:tableStyleId>{5C22544A-7EE6-4342-B048-85BDC9FD1C3A}</a:tableStyleId>
              </a:tblPr>
              <a:tblGrid>
                <a:gridCol w="1737360"/>
                <a:gridCol w="4754880"/>
                <a:gridCol w="4416552"/>
              </a:tblGrid>
              <a:tr h="548640">
                <a:tc>
                  <a:txBody>
                    <a:bodyPr wrap="square"/>
                    <a:lstStyle/>
                    <a:p>
                      <a:pPr algn="ctr">
                        <a:lnSpc>
                          <a:spcPct val="100000"/>
                        </a:lnSpc>
                      </a:pPr>
                      <a:r>
                        <a:rPr sz="1000" b="1" i="0">
                          <a:solidFill>
                            <a:srgbClr val="FCF4E2"/>
                          </a:solidFill>
                          <a:latin typeface="맑은 고딕"/>
                          <a:ea typeface="맑은 고딕"/>
                          <a:cs typeface="맑은 고딕"/>
                        </a:rPr>
                        <a:t>유형</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내용</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실시 대학(예)</a:t>
                      </a:r>
                    </a:p>
                  </a:txBody>
                  <a:tcPr marL="64008" marR="45720" marT="18288" marB="18288" anchor="ctr">
                    <a:solidFill>
                      <a:srgbClr val="03392A"/>
                    </a:solidFill>
                  </a:tcPr>
                </a:tc>
              </a:tr>
              <a:tr h="548640">
                <a:tc>
                  <a:txBody>
                    <a:bodyPr wrap="square"/>
                    <a:lstStyle/>
                    <a:p>
                      <a:pPr algn="ctr">
                        <a:lnSpc>
                          <a:spcPct val="100000"/>
                        </a:lnSpc>
                      </a:pPr>
                      <a:r>
                        <a:rPr sz="1050" b="0" i="0">
                          <a:solidFill>
                            <a:srgbClr val="1A1A1A"/>
                          </a:solidFill>
                          <a:latin typeface="맑은 고딕"/>
                          <a:ea typeface="맑은 고딕"/>
                          <a:cs typeface="맑은 고딕"/>
                        </a:rPr>
                        <a:t>서류 기반</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생기부 활동의 사실 확인 · 심화 질문 · 인성</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대부분의 종합전형 면접 대학</a:t>
                      </a:r>
                    </a:p>
                  </a:txBody>
                  <a:tcPr marL="64008" marR="45720" marT="18288" marB="18288" anchor="ctr">
                    <a:solidFill>
                      <a:srgbClr val="FFFFFF"/>
                    </a:solidFill>
                  </a:tcPr>
                </a:tc>
              </a:tr>
              <a:tr h="548640">
                <a:tc>
                  <a:txBody>
                    <a:bodyPr wrap="square"/>
                    <a:lstStyle/>
                    <a:p>
                      <a:pPr algn="ctr">
                        <a:lnSpc>
                          <a:spcPct val="100000"/>
                        </a:lnSpc>
                      </a:pPr>
                      <a:r>
                        <a:rPr sz="1050" b="0" i="0">
                          <a:solidFill>
                            <a:srgbClr val="1A1A1A"/>
                          </a:solidFill>
                          <a:latin typeface="맑은 고딕"/>
                          <a:ea typeface="맑은 고딕"/>
                          <a:cs typeface="맑은 고딕"/>
                        </a:rPr>
                        <a:t>제시문 기반</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제시문 독해 · 논리 전개로 사고력 측정</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서울대(일반) · 연세대 · 고려대(계열적합) · 성균관대(과학인재) · 한양대 일부</a:t>
                      </a:r>
                    </a:p>
                  </a:txBody>
                  <a:tcPr marL="64008" marR="45720" marT="18288" marB="18288" anchor="ctr">
                    <a:solidFill>
                      <a:srgbClr val="F3EEE1"/>
                    </a:solidFill>
                  </a:tcPr>
                </a:tc>
              </a:tr>
              <a:tr h="548640">
                <a:tc>
                  <a:txBody>
                    <a:bodyPr wrap="square"/>
                    <a:lstStyle/>
                    <a:p>
                      <a:pPr algn="ctr">
                        <a:lnSpc>
                          <a:spcPct val="100000"/>
                        </a:lnSpc>
                      </a:pPr>
                      <a:r>
                        <a:rPr sz="1050" b="0" i="0">
                          <a:solidFill>
                            <a:srgbClr val="1A1A1A"/>
                          </a:solidFill>
                          <a:latin typeface="맑은 고딕"/>
                          <a:ea typeface="맑은 고딕"/>
                          <a:cs typeface="맑은 고딕"/>
                        </a:rPr>
                        <a:t>다중미니면접(MMI)</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상황 제시 → 가치 판단 · 윤리 (의약학)</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고려대 의대 등 의약학 계열</a:t>
                      </a:r>
                    </a:p>
                  </a:txBody>
                  <a:tcPr marL="64008" marR="45720" marT="18288" marB="18288" anchor="ctr">
                    <a:solidFill>
                      <a:srgbClr val="FFFFFF"/>
                    </a:solidFill>
                  </a:tcPr>
                </a:tc>
              </a:tr>
            </a:tbl>
          </a:graphicData>
        </a:graphic>
      </p:graphicFrame>
      <p:sp>
        <p:nvSpPr>
          <p:cNvPr id="7" name="Rounded Rectangle 6"/>
          <p:cNvSpPr/>
          <p:nvPr/>
        </p:nvSpPr>
        <p:spPr>
          <a:xfrm>
            <a:off x="640080" y="4114800"/>
            <a:ext cx="10911535" cy="1444752"/>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14400" y="4242816"/>
            <a:ext cx="10362895" cy="320040"/>
          </a:xfrm>
          <a:prstGeom prst="rect">
            <a:avLst/>
          </a:prstGeom>
          <a:noFill/>
        </p:spPr>
        <p:txBody>
          <a:bodyPr wrap="square" anchor="t" lIns="0" rIns="0" tIns="0" bIns="0">
            <a:spAutoFit/>
          </a:bodyPr>
          <a:lstStyle/>
          <a:p>
            <a:pPr algn="l"/>
            <a:r>
              <a:rPr sz="1250" b="1" i="0">
                <a:solidFill>
                  <a:srgbClr val="03392A"/>
                </a:solidFill>
                <a:latin typeface="맑은 고딕"/>
                <a:ea typeface="맑은 고딕"/>
                <a:cs typeface="맑은 고딕"/>
              </a:rPr>
              <a:t>실제 서류 기반 면접 질문 (이공계 예시)</a:t>
            </a:r>
          </a:p>
        </p:txBody>
      </p:sp>
      <p:sp>
        <p:nvSpPr>
          <p:cNvPr id="9" name="TextBox 8"/>
          <p:cNvSpPr txBox="1"/>
          <p:nvPr/>
        </p:nvSpPr>
        <p:spPr>
          <a:xfrm>
            <a:off x="914400" y="4626864"/>
            <a:ext cx="10362895" cy="914400"/>
          </a:xfrm>
          <a:prstGeom prst="rect">
            <a:avLst/>
          </a:prstGeom>
          <a:noFill/>
        </p:spPr>
        <p:txBody>
          <a:bodyPr wrap="square" anchor="t" lIns="0" rIns="0" tIns="0" bIns="0">
            <a:spAutoFit/>
          </a:bodyPr>
          <a:lstStyle/>
          <a:p>
            <a:pPr algn="l">
              <a:lnSpc>
                <a:spcPct val="140000"/>
              </a:lnSpc>
            </a:pPr>
            <a:r>
              <a:rPr sz="1200" b="0" i="1">
                <a:solidFill>
                  <a:srgbClr val="3A372F"/>
                </a:solidFill>
                <a:latin typeface="맑은 고딕"/>
                <a:ea typeface="맑은 고딕"/>
                <a:cs typeface="맑은 고딕"/>
              </a:rPr>
              <a:t>"미적분 수업에서 '화학 반응열 계산에 적분이 사용된다'고 정리했는데, 두 사례에서 적분이 갖는 물리·화학적 의미를 설명해 보세요."</a:t>
            </a:r>
          </a:p>
          <a:p>
            <a:pPr algn="l">
              <a:spcBef>
                <a:spcPts val="800"/>
              </a:spcBef>
            </a:pPr>
            <a:r>
              <a:rPr sz="1150" b="1" i="0">
                <a:solidFill>
                  <a:srgbClr val="A63A2B"/>
                </a:solidFill>
                <a:latin typeface="맑은 고딕"/>
                <a:ea typeface="맑은 고딕"/>
                <a:cs typeface="맑은 고딕"/>
              </a:rPr>
              <a:t>→ 본인이 한 활동을 '왜, 어떻게'까지 설명할 수 있어야 합니다. 만들어 준 스펙은 여기서 무너집니다.</a:t>
            </a:r>
          </a:p>
        </p:txBody>
      </p:sp>
      <p:sp>
        <p:nvSpPr>
          <p:cNvPr id="10" name="Rounded Rectangle 9"/>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Rounded Rectangle 10"/>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2" name="TextBox 11"/>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면접 대비의 출발점은 화술 학원이 아니라 '자기 생기부'입니다 — 활동의 주인이 학생이어야 하는 이유.</a:t>
            </a:r>
          </a:p>
        </p:txBody>
      </p:sp>
      <p:sp>
        <p:nvSpPr>
          <p:cNvPr id="13" name="TextBox 12"/>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대학별 선행학습영향평가 보고서·면접 안내 공개 자료.</a:t>
            </a:r>
          </a:p>
        </p:txBody>
      </p:sp>
      <p:sp>
        <p:nvSpPr>
          <p:cNvPr id="14" name="TextBox 13"/>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36</a:t>
            </a:r>
          </a:p>
        </p:txBody>
      </p:sp>
    </p:spTree>
  </p:cSld>
  <p:clrMapOvr>
    <a:masterClrMapping/>
  </p:clrMapOvr>
</p:sld>
</file>

<file path=ppt/slides/slide3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논술</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논술 — 12,727명, 기회가 아래로 넓어졌습니다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최상위 라인보다 '그다음 라인'이 크게 열렸습니다</a:t>
            </a:r>
          </a:p>
        </p:txBody>
      </p:sp>
      <p:sp>
        <p:nvSpPr>
          <p:cNvPr id="6" name="Rounded Rectangle 5"/>
          <p:cNvSpPr/>
          <p:nvPr/>
        </p:nvSpPr>
        <p:spPr>
          <a:xfrm>
            <a:off x="640080"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논술 전체 증가</a:t>
            </a:r>
          </a:p>
        </p:txBody>
      </p:sp>
      <p:sp>
        <p:nvSpPr>
          <p:cNvPr id="8" name="TextBox 7"/>
          <p:cNvSpPr txBox="1"/>
          <p:nvPr/>
        </p:nvSpPr>
        <p:spPr>
          <a:xfrm>
            <a:off x="841247" y="2157984"/>
            <a:ext cx="2203704" cy="475488"/>
          </a:xfrm>
          <a:prstGeom prst="rect">
            <a:avLst/>
          </a:prstGeom>
          <a:noFill/>
        </p:spPr>
        <p:txBody>
          <a:bodyPr wrap="square" anchor="t" lIns="0" rIns="0" tIns="0" bIns="0">
            <a:spAutoFit/>
          </a:bodyPr>
          <a:lstStyle/>
          <a:p>
            <a:pPr algn="l"/>
            <a:r>
              <a:rPr sz="2600" b="1" i="0">
                <a:solidFill>
                  <a:srgbClr val="2E6B4F"/>
                </a:solidFill>
                <a:latin typeface="맑은 고딕"/>
                <a:ea typeface="맑은 고딕"/>
                <a:cs typeface="맑은 고딕"/>
              </a:rPr>
              <a:t>+349명</a:t>
            </a:r>
          </a:p>
        </p:txBody>
      </p:sp>
      <p:sp>
        <p:nvSpPr>
          <p:cNvPr id="9" name="TextBox 8"/>
          <p:cNvSpPr txBox="1"/>
          <p:nvPr/>
        </p:nvSpPr>
        <p:spPr>
          <a:xfrm>
            <a:off x="841247"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12,378 → 12,727 (신설 포함)</a:t>
            </a:r>
          </a:p>
        </p:txBody>
      </p:sp>
      <p:sp>
        <p:nvSpPr>
          <p:cNvPr id="10" name="Rounded Rectangle 9"/>
          <p:cNvSpPr/>
          <p:nvPr/>
        </p:nvSpPr>
        <p:spPr>
          <a:xfrm>
            <a:off x="3410711"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3611879"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한양대(에리카) · 한성대</a:t>
            </a:r>
          </a:p>
        </p:txBody>
      </p:sp>
      <p:sp>
        <p:nvSpPr>
          <p:cNvPr id="12" name="TextBox 11"/>
          <p:cNvSpPr txBox="1"/>
          <p:nvPr/>
        </p:nvSpPr>
        <p:spPr>
          <a:xfrm>
            <a:off x="3611879" y="2157984"/>
            <a:ext cx="2203704" cy="402336"/>
          </a:xfrm>
          <a:prstGeom prst="rect">
            <a:avLst/>
          </a:prstGeom>
          <a:noFill/>
        </p:spPr>
        <p:txBody>
          <a:bodyPr wrap="square" anchor="t" lIns="0" rIns="0" tIns="0" bIns="0">
            <a:spAutoFit/>
          </a:bodyPr>
          <a:lstStyle/>
          <a:p>
            <a:pPr algn="l"/>
            <a:r>
              <a:rPr sz="2200" b="1" i="0">
                <a:solidFill>
                  <a:srgbClr val="2E6B4F"/>
                </a:solidFill>
                <a:latin typeface="맑은 고딕"/>
                <a:ea typeface="맑은 고딕"/>
                <a:cs typeface="맑은 고딕"/>
              </a:rPr>
              <a:t>2곳 신설</a:t>
            </a:r>
          </a:p>
        </p:txBody>
      </p:sp>
      <p:sp>
        <p:nvSpPr>
          <p:cNvPr id="13" name="TextBox 12"/>
          <p:cNvSpPr txBox="1"/>
          <p:nvPr/>
        </p:nvSpPr>
        <p:spPr>
          <a:xfrm>
            <a:off x="3611879"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에리카 203 · 한성 99 — 수도권 중하위 라인 확대</a:t>
            </a:r>
          </a:p>
        </p:txBody>
      </p:sp>
      <p:sp>
        <p:nvSpPr>
          <p:cNvPr id="14" name="Rounded Rectangle 13"/>
          <p:cNvSpPr/>
          <p:nvPr/>
        </p:nvSpPr>
        <p:spPr>
          <a:xfrm>
            <a:off x="6181344" y="1737360"/>
            <a:ext cx="2606040"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6382512" y="1883664"/>
            <a:ext cx="22037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한양대 / 연세대</a:t>
            </a:r>
          </a:p>
        </p:txBody>
      </p:sp>
      <p:sp>
        <p:nvSpPr>
          <p:cNvPr id="16" name="TextBox 15"/>
          <p:cNvSpPr txBox="1"/>
          <p:nvPr/>
        </p:nvSpPr>
        <p:spPr>
          <a:xfrm>
            <a:off x="6382512" y="2157984"/>
            <a:ext cx="2203704" cy="402336"/>
          </a:xfrm>
          <a:prstGeom prst="rect">
            <a:avLst/>
          </a:prstGeom>
          <a:noFill/>
        </p:spPr>
        <p:txBody>
          <a:bodyPr wrap="square" anchor="t" lIns="0" rIns="0" tIns="0" bIns="0">
            <a:spAutoFit/>
          </a:bodyPr>
          <a:lstStyle/>
          <a:p>
            <a:pPr algn="l"/>
            <a:r>
              <a:rPr sz="2200" b="1" i="0">
                <a:solidFill>
                  <a:srgbClr val="03392A"/>
                </a:solidFill>
                <a:latin typeface="맑은 고딕"/>
                <a:ea typeface="맑은 고딕"/>
                <a:cs typeface="맑은 고딕"/>
              </a:rPr>
              <a:t>+57 / +49</a:t>
            </a:r>
          </a:p>
        </p:txBody>
      </p:sp>
      <p:sp>
        <p:nvSpPr>
          <p:cNvPr id="17" name="TextBox 16"/>
          <p:cNvSpPr txBox="1"/>
          <p:nvPr/>
        </p:nvSpPr>
        <p:spPr>
          <a:xfrm>
            <a:off x="6382512" y="2999232"/>
            <a:ext cx="22037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아주대 +47 · 국민대 +31 · 서경대 +40</a:t>
            </a:r>
          </a:p>
        </p:txBody>
      </p:sp>
      <p:sp>
        <p:nvSpPr>
          <p:cNvPr id="18" name="Rounded Rectangle 17"/>
          <p:cNvSpPr/>
          <p:nvPr/>
        </p:nvSpPr>
        <p:spPr>
          <a:xfrm>
            <a:off x="8951976" y="1737360"/>
            <a:ext cx="2596896"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53144" y="1883664"/>
            <a:ext cx="2194560"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부산대</a:t>
            </a:r>
          </a:p>
        </p:txBody>
      </p:sp>
      <p:sp>
        <p:nvSpPr>
          <p:cNvPr id="20" name="TextBox 19"/>
          <p:cNvSpPr txBox="1"/>
          <p:nvPr/>
        </p:nvSpPr>
        <p:spPr>
          <a:xfrm>
            <a:off x="9153144" y="2157984"/>
            <a:ext cx="2194560" cy="402336"/>
          </a:xfrm>
          <a:prstGeom prst="rect">
            <a:avLst/>
          </a:prstGeom>
          <a:noFill/>
        </p:spPr>
        <p:txBody>
          <a:bodyPr wrap="square" anchor="t" lIns="0" rIns="0" tIns="0" bIns="0">
            <a:spAutoFit/>
          </a:bodyPr>
          <a:lstStyle/>
          <a:p>
            <a:pPr algn="l"/>
            <a:r>
              <a:rPr sz="2200" b="1" i="0">
                <a:solidFill>
                  <a:srgbClr val="A63A2B"/>
                </a:solidFill>
                <a:latin typeface="맑은 고딕"/>
                <a:ea typeface="맑은 고딕"/>
                <a:cs typeface="맑은 고딕"/>
              </a:rPr>
              <a:t>폐지 1곳</a:t>
            </a:r>
          </a:p>
        </p:txBody>
      </p:sp>
      <p:sp>
        <p:nvSpPr>
          <p:cNvPr id="21" name="TextBox 20"/>
          <p:cNvSpPr txBox="1"/>
          <p:nvPr/>
        </p:nvSpPr>
        <p:spPr>
          <a:xfrm>
            <a:off x="9153144" y="2999232"/>
            <a:ext cx="2194560"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지방 거점의 이탈</a:t>
            </a:r>
          </a:p>
        </p:txBody>
      </p:sp>
      <p:sp>
        <p:nvSpPr>
          <p:cNvPr id="22" name="Rounded Rectangle 21"/>
          <p:cNvSpPr/>
          <p:nvPr/>
        </p:nvSpPr>
        <p:spPr>
          <a:xfrm>
            <a:off x="640080" y="3794760"/>
            <a:ext cx="10911535" cy="17373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3950208"/>
            <a:ext cx="10362895" cy="1463040"/>
          </a:xfrm>
          <a:prstGeom prst="rect">
            <a:avLst/>
          </a:prstGeom>
          <a:noFill/>
        </p:spPr>
        <p:txBody>
          <a:bodyPr wrap="square" anchor="t" lIns="0" rIns="0" tIns="0" bIns="0">
            <a:spAutoFit/>
          </a:bodyPr>
          <a:lstStyle/>
          <a:p>
            <a:pPr algn="l">
              <a:lnSpc>
                <a:spcPct val="135000"/>
              </a:lnSpc>
            </a:pPr>
            <a:r>
              <a:rPr sz="1250" b="1" i="0">
                <a:solidFill>
                  <a:srgbClr val="03392A"/>
                </a:solidFill>
                <a:latin typeface="맑은 고딕"/>
                <a:ea typeface="맑은 고딕"/>
                <a:cs typeface="맑은 고딕"/>
              </a:rPr>
              <a:t>누구의 기회인가  </a:t>
            </a:r>
            <a:r>
              <a:rPr sz="1150" b="0" i="0">
                <a:solidFill>
                  <a:srgbClr val="3A372F"/>
                </a:solidFill>
                <a:latin typeface="맑은 고딕"/>
                <a:ea typeface="맑은 고딕"/>
                <a:cs typeface="맑은 고딕"/>
              </a:rPr>
              <a:t>내신 2점 중후반~3점대인데 수능(모의고사)이 되는 학생 — 교과·종합으로는 라인이 아쉽고, 정시 원서 3장만으로는 불안한 유형.</a:t>
            </a:r>
          </a:p>
          <a:p>
            <a:pPr algn="l">
              <a:lnSpc>
                <a:spcPct val="130000"/>
              </a:lnSpc>
              <a:spcBef>
                <a:spcPts val="700"/>
              </a:spcBef>
            </a:pPr>
            <a:r>
              <a:rPr sz="1150" b="0" i="0">
                <a:solidFill>
                  <a:srgbClr val="3A372F"/>
                </a:solidFill>
                <a:latin typeface="맑은 고딕"/>
                <a:ea typeface="맑은 고딕"/>
                <a:cs typeface="맑은 고딕"/>
              </a:rPr>
              <a:t>이 유형에게 논술은 수시 6장을 '살리는' 카드입니다. 단, 다음 장의 조건(수능최저)을 넘겨야 합니다.</a:t>
            </a:r>
          </a:p>
          <a:p>
            <a:pPr algn="l">
              <a:spcBef>
                <a:spcPts val="700"/>
              </a:spcBef>
            </a:pPr>
            <a:r>
              <a:rPr sz="1200" b="1" i="0">
                <a:solidFill>
                  <a:srgbClr val="A63A2B"/>
                </a:solidFill>
                <a:latin typeface="맑은 고딕"/>
                <a:ea typeface="맑은 고딕"/>
                <a:cs typeface="맑은 고딕"/>
              </a:rPr>
              <a:t>주의  </a:t>
            </a:r>
            <a:r>
              <a:rPr sz="1150" b="1" i="0">
                <a:solidFill>
                  <a:srgbClr val="1A1A1A"/>
                </a:solidFill>
                <a:latin typeface="맑은 고딕"/>
                <a:ea typeface="맑은 고딕"/>
                <a:cs typeface="맑은 고딕"/>
              </a:rPr>
              <a:t>논술 '올인'은 금물 — 논술은 어디까지나 수능 실력 위에 얹는 전형입니다.</a:t>
            </a:r>
          </a:p>
        </p:txBody>
      </p:sp>
      <p:sp>
        <p:nvSpPr>
          <p:cNvPr id="24" name="Rounded Rectangle 23"/>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Rounded Rectangle 24"/>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6" name="TextBox 25"/>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국민대~한성대 라인까지 논술이 깔리며 '수능형 학생의 수시 카드'가 두꺼워졌습니다.</a:t>
            </a:r>
          </a:p>
        </p:txBody>
      </p:sp>
      <p:sp>
        <p:nvSpPr>
          <p:cNvPr id="27" name="TextBox 2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논술 모집 인원. 최종 모집요강에 따라 변동될 수 있습니다.</a:t>
            </a:r>
          </a:p>
        </p:txBody>
      </p:sp>
      <p:sp>
        <p:nvSpPr>
          <p:cNvPr id="28" name="TextBox 2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37</a:t>
            </a:r>
          </a:p>
        </p:txBody>
      </p:sp>
    </p:spTree>
  </p:cSld>
  <p:clrMapOvr>
    <a:masterClrMapping/>
  </p:clrMapOvr>
</p:sld>
</file>

<file path=ppt/slides/slide3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논술</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논술의 1차 시험은 '수능'입니다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수능최저 재편 + 충족률 현실</a:t>
            </a:r>
          </a:p>
        </p:txBody>
      </p:sp>
      <p:graphicFrame>
        <p:nvGraphicFramePr>
          <p:cNvPr id="6" name="Table 5"/>
          <p:cNvGraphicFramePr>
            <a:graphicFrameLocks noGrp="1"/>
          </p:cNvGraphicFramePr>
          <p:nvPr/>
        </p:nvGraphicFramePr>
        <p:xfrm>
          <a:off x="640080" y="1645920"/>
          <a:ext cx="9326880" cy="2944368"/>
        </p:xfrm>
        <a:graphic>
          <a:graphicData uri="http://schemas.openxmlformats.org/drawingml/2006/table">
            <a:tbl>
              <a:tblPr>
                <a:tableStyleId>{5C22544A-7EE6-4342-B048-85BDC9FD1C3A}</a:tableStyleId>
              </a:tblPr>
              <a:tblGrid>
                <a:gridCol w="2011680"/>
                <a:gridCol w="3291840"/>
                <a:gridCol w="4023360"/>
              </a:tblGrid>
              <a:tr h="420624">
                <a:tc>
                  <a:txBody>
                    <a:bodyPr wrap="square"/>
                    <a:lstStyle/>
                    <a:p>
                      <a:pPr algn="ctr">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2028 수능최저</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포인트</a:t>
                      </a:r>
                    </a:p>
                  </a:txBody>
                  <a:tcPr marL="64008" marR="45720" marT="18288" marB="18288" anchor="ctr">
                    <a:solidFill>
                      <a:srgbClr val="03392A"/>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연세대</a:t>
                      </a:r>
                    </a:p>
                  </a:txBody>
                  <a:tcPr marL="64008" marR="45720" marT="18288" marB="18288" anchor="ctr">
                    <a:solidFill>
                      <a:srgbClr val="FFFFFF"/>
                    </a:solidFill>
                  </a:tcPr>
                </a:tc>
                <a:tc>
                  <a:txBody>
                    <a:bodyPr wrap="square"/>
                    <a:lstStyle/>
                    <a:p>
                      <a:pPr algn="l">
                        <a:lnSpc>
                          <a:spcPct val="100000"/>
                        </a:lnSpc>
                      </a:pPr>
                      <a:r>
                        <a:rPr sz="1019" b="1" i="0">
                          <a:solidFill>
                            <a:srgbClr val="A63A2B"/>
                          </a:solidFill>
                          <a:latin typeface="맑은 고딕"/>
                          <a:ea typeface="맑은 고딕"/>
                          <a:cs typeface="맑은 고딕"/>
                        </a:rPr>
                        <a:t>3합 5~6 (국·수 포함) 신설</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최저 없던 대학의 신설 — 판도 변화</a:t>
                      </a:r>
                    </a:p>
                  </a:txBody>
                  <a:tcPr marL="64008" marR="45720" marT="18288" marB="18288" anchor="ctr">
                    <a:solidFill>
                      <a:srgbClr val="FFFFFF"/>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고려대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4합 8 · 한4</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최상위급 요구 유지</a:t>
                      </a:r>
                    </a:p>
                  </a:txBody>
                  <a:tcPr marL="64008" marR="45720" marT="18288" marB="18288" anchor="ctr">
                    <a:solidFill>
                      <a:srgbClr val="F3EEE1"/>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서울시립대</a:t>
                      </a:r>
                    </a:p>
                  </a:txBody>
                  <a:tcPr marL="64008" marR="45720" marT="18288" marB="18288" anchor="ctr">
                    <a:solidFill>
                      <a:srgbClr val="FFFFFF"/>
                    </a:solidFill>
                  </a:tcPr>
                </a:tc>
                <a:tc>
                  <a:txBody>
                    <a:bodyPr wrap="square"/>
                    <a:lstStyle/>
                    <a:p>
                      <a:pPr algn="l">
                        <a:lnSpc>
                          <a:spcPct val="100000"/>
                        </a:lnSpc>
                      </a:pPr>
                      <a:r>
                        <a:rPr sz="1019" b="1" i="0">
                          <a:solidFill>
                            <a:srgbClr val="A63A2B"/>
                          </a:solidFill>
                          <a:latin typeface="맑은 고딕"/>
                          <a:ea typeface="맑은 고딕"/>
                          <a:cs typeface="맑은 고딕"/>
                        </a:rPr>
                        <a:t>3합 7 신설</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사실상 상위권 검증</a:t>
                      </a:r>
                    </a:p>
                  </a:txBody>
                  <a:tcPr marL="64008" marR="45720" marT="18288" marB="18288" anchor="ctr">
                    <a:solidFill>
                      <a:srgbClr val="FFFFFF"/>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한양대 / 서강대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3합 7</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주요대 표준</a:t>
                      </a:r>
                    </a:p>
                  </a:txBody>
                  <a:tcPr marL="64008" marR="45720" marT="18288" marB="18288" anchor="ctr">
                    <a:solidFill>
                      <a:srgbClr val="F3EEE1"/>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건국대</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3합 8 (한국사 포함)</a:t>
                      </a:r>
                    </a:p>
                  </a:txBody>
                  <a:tcPr marL="64008" marR="45720" marT="18288" marB="18288" anchor="ctr">
                    <a:solidFill>
                      <a:srgbClr val="FFFFFF"/>
                    </a:solidFill>
                  </a:tcPr>
                </a:tc>
                <a:tc>
                  <a:txBody>
                    <a:bodyPr wrap="square"/>
                    <a:lstStyle/>
                    <a:p>
                      <a:pPr algn="l">
                        <a:lnSpc>
                          <a:spcPct val="100000"/>
                        </a:lnSpc>
                      </a:pPr>
                      <a:r>
                        <a:rPr sz="1019" b="0" i="0">
                          <a:solidFill>
                            <a:srgbClr val="1A1A1A"/>
                          </a:solidFill>
                          <a:latin typeface="맑은 고딕"/>
                          <a:ea typeface="맑은 고딕"/>
                          <a:cs typeface="맑은 고딕"/>
                        </a:rPr>
                        <a:t>실질 부담은 완만</a:t>
                      </a:r>
                    </a:p>
                  </a:txBody>
                  <a:tcPr marL="64008" marR="45720" marT="18288" marB="18288" anchor="ctr">
                    <a:solidFill>
                      <a:srgbClr val="FFFFFF"/>
                    </a:solidFill>
                  </a:tcPr>
                </a:tc>
              </a:tr>
              <a:tr h="420624">
                <a:tc>
                  <a:txBody>
                    <a:bodyPr wrap="square"/>
                    <a:lstStyle/>
                    <a:p>
                      <a:pPr algn="ctr">
                        <a:lnSpc>
                          <a:spcPct val="100000"/>
                        </a:lnSpc>
                      </a:pPr>
                      <a:r>
                        <a:rPr sz="1019" b="0" i="0">
                          <a:solidFill>
                            <a:srgbClr val="1A1A1A"/>
                          </a:solidFill>
                          <a:latin typeface="맑은 고딕"/>
                          <a:ea typeface="맑은 고딕"/>
                          <a:cs typeface="맑은 고딕"/>
                        </a:rPr>
                        <a:t>경희대 / 이화여대</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2합 5</a:t>
                      </a:r>
                    </a:p>
                  </a:txBody>
                  <a:tcPr marL="64008" marR="45720" marT="18288" marB="18288" anchor="ctr">
                    <a:solidFill>
                      <a:srgbClr val="F3EEE1"/>
                    </a:solidFill>
                  </a:tcPr>
                </a:tc>
                <a:tc>
                  <a:txBody>
                    <a:bodyPr wrap="square"/>
                    <a:lstStyle/>
                    <a:p>
                      <a:pPr algn="l">
                        <a:lnSpc>
                          <a:spcPct val="100000"/>
                        </a:lnSpc>
                      </a:pPr>
                      <a:r>
                        <a:rPr sz="1019" b="0" i="0">
                          <a:solidFill>
                            <a:srgbClr val="1A1A1A"/>
                          </a:solidFill>
                          <a:latin typeface="맑은 고딕"/>
                          <a:ea typeface="맑은 고딕"/>
                          <a:cs typeface="맑은 고딕"/>
                        </a:rPr>
                        <a:t>중위 최저 — 충족 시 유리</a:t>
                      </a:r>
                    </a:p>
                  </a:txBody>
                  <a:tcPr marL="64008" marR="45720" marT="18288" marB="18288" anchor="ctr">
                    <a:solidFill>
                      <a:srgbClr val="F3EEE1"/>
                    </a:solidFill>
                  </a:tcPr>
                </a:tc>
              </a:tr>
            </a:tbl>
          </a:graphicData>
        </a:graphic>
      </p:graphicFrame>
      <p:sp>
        <p:nvSpPr>
          <p:cNvPr id="7" name="Rounded Rectangle 6"/>
          <p:cNvSpPr/>
          <p:nvPr/>
        </p:nvSpPr>
        <p:spPr>
          <a:xfrm>
            <a:off x="10195560" y="1645920"/>
            <a:ext cx="1353312" cy="2523744"/>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10332720" y="1783080"/>
            <a:ext cx="1097280" cy="2286000"/>
          </a:xfrm>
          <a:prstGeom prst="rect">
            <a:avLst/>
          </a:prstGeom>
          <a:noFill/>
        </p:spPr>
        <p:txBody>
          <a:bodyPr wrap="square" anchor="t" lIns="0" rIns="0" tIns="0" bIns="0">
            <a:spAutoFit/>
          </a:bodyPr>
          <a:lstStyle/>
          <a:p>
            <a:pPr algn="l"/>
            <a:r>
              <a:rPr sz="1100" b="1" i="0">
                <a:solidFill>
                  <a:srgbClr val="8A6F2E"/>
                </a:solidFill>
                <a:latin typeface="맑은 고딕"/>
                <a:ea typeface="맑은 고딕"/>
                <a:cs typeface="맑은 고딕"/>
              </a:rPr>
              <a:t>충족률</a:t>
            </a:r>
          </a:p>
          <a:p>
            <a:pPr algn="l">
              <a:spcBef>
                <a:spcPts val="400"/>
              </a:spcBef>
            </a:pPr>
            <a:r>
              <a:rPr sz="1600" b="1" i="0">
                <a:solidFill>
                  <a:srgbClr val="A63A2B"/>
                </a:solidFill>
                <a:latin typeface="맑은 고딕"/>
                <a:ea typeface="맑은 고딕"/>
                <a:cs typeface="맑은 고딕"/>
              </a:rPr>
              <a:t>30~60%</a:t>
            </a:r>
          </a:p>
          <a:p>
            <a:pPr algn="l">
              <a:lnSpc>
                <a:spcPct val="125000"/>
              </a:lnSpc>
              <a:spcBef>
                <a:spcPts val="400"/>
              </a:spcBef>
            </a:pPr>
            <a:r>
              <a:rPr sz="950" b="0" i="0">
                <a:solidFill>
                  <a:srgbClr val="3A372F"/>
                </a:solidFill>
                <a:latin typeface="맑은 고딕"/>
                <a:ea typeface="맑은 고딕"/>
                <a:cs typeface="맑은 고딕"/>
              </a:rPr>
              <a:t>절반 안팎이 최저에서 탈락</a:t>
            </a:r>
          </a:p>
        </p:txBody>
      </p:sp>
      <p:sp>
        <p:nvSpPr>
          <p:cNvPr id="9" name="Rounded Rectangle 8"/>
          <p:cNvSpPr/>
          <p:nvPr/>
        </p:nvSpPr>
        <p:spPr>
          <a:xfrm>
            <a:off x="640080" y="4773168"/>
            <a:ext cx="10911535" cy="932688"/>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914400" y="4882896"/>
            <a:ext cx="10362895" cy="777240"/>
          </a:xfrm>
          <a:prstGeom prst="rect">
            <a:avLst/>
          </a:prstGeom>
          <a:noFill/>
        </p:spPr>
        <p:txBody>
          <a:bodyPr wrap="square" anchor="t" lIns="0" rIns="0" tIns="0" bIns="0">
            <a:spAutoFit/>
          </a:bodyPr>
          <a:lstStyle/>
          <a:p>
            <a:pPr algn="l">
              <a:lnSpc>
                <a:spcPct val="130000"/>
              </a:lnSpc>
            </a:pPr>
            <a:r>
              <a:rPr sz="1250" b="1" i="0">
                <a:solidFill>
                  <a:srgbClr val="03392A"/>
                </a:solidFill>
                <a:latin typeface="맑은 고딕"/>
                <a:ea typeface="맑은 고딕"/>
                <a:cs typeface="맑은 고딕"/>
              </a:rPr>
              <a:t>실질 경쟁률의 마법  </a:t>
            </a:r>
            <a:r>
              <a:rPr sz="1150" b="0" i="0">
                <a:solidFill>
                  <a:srgbClr val="3A372F"/>
                </a:solidFill>
                <a:latin typeface="맑은 고딕"/>
                <a:ea typeface="맑은 고딕"/>
                <a:cs typeface="맑은 고딕"/>
              </a:rPr>
              <a:t>경쟁률 100:1이어도 최저 충족이 절반이면 50:1, 결시까지 빼면 그 이하로 — 최저를 넘긴 학생에게만 열리는 싸움입니다.</a:t>
            </a:r>
          </a:p>
          <a:p>
            <a:pPr algn="l">
              <a:lnSpc>
                <a:spcPct val="125000"/>
              </a:lnSpc>
              <a:spcBef>
                <a:spcPts val="400"/>
              </a:spcBef>
            </a:pPr>
            <a:r>
              <a:rPr sz="1200" b="1" i="0">
                <a:solidFill>
                  <a:srgbClr val="A63A2B"/>
                </a:solidFill>
                <a:latin typeface="맑은 고딕"/>
                <a:ea typeface="맑은 고딕"/>
                <a:cs typeface="맑은 고딕"/>
              </a:rPr>
              <a:t>N수 유입 주의  </a:t>
            </a:r>
            <a:r>
              <a:rPr sz="1100" b="0" i="0">
                <a:solidFill>
                  <a:srgbClr val="3A372F"/>
                </a:solidFill>
                <a:latin typeface="맑은 고딕"/>
                <a:ea typeface="맑은 고딕"/>
                <a:cs typeface="맑은 고딕"/>
              </a:rPr>
              <a:t>논술 합격자 N수 비중 40~70% + 교과전형 재학생 전용화로 유입 가중 전망 — 그래도 승부처는 동일: 최저 충족 × 기본기.</a:t>
            </a:r>
          </a:p>
        </p:txBody>
      </p:sp>
      <p:sp>
        <p:nvSpPr>
          <p:cNvPr id="11" name="Rounded Rectangle 10"/>
          <p:cNvSpPr/>
          <p:nvPr/>
        </p:nvSpPr>
        <p:spPr>
          <a:xfrm>
            <a:off x="640080" y="5870448"/>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841247" y="5998464"/>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3" name="TextBox 12"/>
          <p:cNvSpPr txBox="1"/>
          <p:nvPr/>
        </p:nvSpPr>
        <p:spPr>
          <a:xfrm>
            <a:off x="1920239" y="5870448"/>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논술 준비의 제1과목은 수능입니다 — 최저가 안 되면 논술 실력은 채점되지 않습니다.</a:t>
            </a:r>
          </a:p>
        </p:txBody>
      </p:sp>
      <p:sp>
        <p:nvSpPr>
          <p:cNvPr id="14" name="TextBox 13"/>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시행계획 · 대학별 충족률 발표 분석. 최종 모집요강에 따라 변동될 수 있습니다.</a:t>
            </a:r>
          </a:p>
        </p:txBody>
      </p:sp>
      <p:sp>
        <p:nvSpPr>
          <p:cNvPr id="15" name="TextBox 14"/>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38</a:t>
            </a:r>
          </a:p>
        </p:txBody>
      </p:sp>
    </p:spTree>
  </p:cSld>
  <p:clrMapOvr>
    <a:masterClrMapping/>
  </p:clrMapOvr>
</p:sld>
</file>

<file path=ppt/slides/slide3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논술</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유형도 바뀝니다 — 약술형·통합형의 확산</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'수능 공부 = 논술 대비'가 되는 구간이 생겼습니다</a:t>
            </a:r>
          </a:p>
        </p:txBody>
      </p:sp>
      <p:sp>
        <p:nvSpPr>
          <p:cNvPr id="6" name="Rounded Rectangle 5"/>
          <p:cNvSpPr/>
          <p:nvPr/>
        </p:nvSpPr>
        <p:spPr>
          <a:xfrm>
            <a:off x="640080" y="1783080"/>
            <a:ext cx="3408578"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59536" y="1965960"/>
            <a:ext cx="2969666" cy="640080"/>
          </a:xfrm>
          <a:prstGeom prst="rect">
            <a:avLst/>
          </a:prstGeom>
          <a:noFill/>
        </p:spPr>
        <p:txBody>
          <a:bodyPr wrap="square" anchor="t" lIns="0" rIns="0" tIns="0" bIns="0">
            <a:spAutoFit/>
          </a:bodyPr>
          <a:lstStyle/>
          <a:p>
            <a:pPr algn="l">
              <a:lnSpc>
                <a:spcPct val="115000"/>
              </a:lnSpc>
            </a:pPr>
            <a:r>
              <a:rPr sz="1350" b="1" i="0">
                <a:solidFill>
                  <a:srgbClr val="03392A"/>
                </a:solidFill>
                <a:latin typeface="맑은 고딕"/>
                <a:ea typeface="맑은 고딕"/>
                <a:cs typeface="맑은 고딕"/>
              </a:rPr>
              <a:t>약술형 논술 확대</a:t>
            </a:r>
          </a:p>
        </p:txBody>
      </p:sp>
      <p:sp>
        <p:nvSpPr>
          <p:cNvPr id="8" name="TextBox 7"/>
          <p:cNvSpPr txBox="1"/>
          <p:nvPr/>
        </p:nvSpPr>
        <p:spPr>
          <a:xfrm>
            <a:off x="859536" y="2606040"/>
            <a:ext cx="2969666" cy="1051560"/>
          </a:xfrm>
          <a:prstGeom prst="rect">
            <a:avLst/>
          </a:prstGeom>
          <a:noFill/>
        </p:spPr>
        <p:txBody>
          <a:bodyPr wrap="square" anchor="t" lIns="0" rIns="0" tIns="0" bIns="0">
            <a:spAutoFit/>
          </a:bodyPr>
          <a:lstStyle/>
          <a:p>
            <a:pPr algn="l">
              <a:lnSpc>
                <a:spcPct val="135000"/>
              </a:lnSpc>
            </a:pPr>
            <a:r>
              <a:rPr sz="1100" b="0" i="0">
                <a:solidFill>
                  <a:srgbClr val="3A372F"/>
                </a:solidFill>
                <a:latin typeface="맑은 고딕"/>
                <a:ea typeface="맑은 고딕"/>
                <a:cs typeface="맑은 고딕"/>
              </a:rPr>
              <a:t>수능 공통범위 · EBS 연계 단답·서술형.
가천대·국민대 라인 + 전환 대학 다수.</a:t>
            </a:r>
          </a:p>
        </p:txBody>
      </p:sp>
      <p:sp>
        <p:nvSpPr>
          <p:cNvPr id="9" name="Rectangle 8"/>
          <p:cNvSpPr/>
          <p:nvPr/>
        </p:nvSpPr>
        <p:spPr>
          <a:xfrm>
            <a:off x="859536" y="3703320"/>
            <a:ext cx="2969666"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859536" y="3794760"/>
            <a:ext cx="2969666" cy="548640"/>
          </a:xfrm>
          <a:prstGeom prst="rect">
            <a:avLst/>
          </a:prstGeom>
          <a:noFill/>
        </p:spPr>
        <p:txBody>
          <a:bodyPr wrap="square" anchor="t" lIns="0" rIns="0" tIns="0" bIns="0">
            <a:spAutoFit/>
          </a:bodyPr>
          <a:lstStyle/>
          <a:p>
            <a:pPr algn="l">
              <a:lnSpc>
                <a:spcPct val="125000"/>
              </a:lnSpc>
            </a:pPr>
            <a:r>
              <a:rPr sz="1019" b="1" i="0">
                <a:solidFill>
                  <a:srgbClr val="8A6F2E"/>
                </a:solidFill>
                <a:latin typeface="맑은 고딕"/>
                <a:ea typeface="맑은 고딕"/>
                <a:cs typeface="맑은 고딕"/>
              </a:rPr>
              <a:t>수능 공부가 곧 논술 대비 — 별도 부담 최소</a:t>
            </a:r>
          </a:p>
        </p:txBody>
      </p:sp>
      <p:sp>
        <p:nvSpPr>
          <p:cNvPr id="11" name="Rounded Rectangle 10"/>
          <p:cNvSpPr/>
          <p:nvPr/>
        </p:nvSpPr>
        <p:spPr>
          <a:xfrm>
            <a:off x="4304690" y="1783080"/>
            <a:ext cx="3408578"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4524146" y="1965960"/>
            <a:ext cx="2969666" cy="640080"/>
          </a:xfrm>
          <a:prstGeom prst="rect">
            <a:avLst/>
          </a:prstGeom>
          <a:noFill/>
        </p:spPr>
        <p:txBody>
          <a:bodyPr wrap="square" anchor="t" lIns="0" rIns="0" tIns="0" bIns="0">
            <a:spAutoFit/>
          </a:bodyPr>
          <a:lstStyle/>
          <a:p>
            <a:pPr algn="l">
              <a:lnSpc>
                <a:spcPct val="115000"/>
              </a:lnSpc>
            </a:pPr>
            <a:r>
              <a:rPr sz="1350" b="1" i="0">
                <a:solidFill>
                  <a:srgbClr val="03392A"/>
                </a:solidFill>
                <a:latin typeface="맑은 고딕"/>
                <a:ea typeface="맑은 고딕"/>
                <a:cs typeface="맑은 고딕"/>
              </a:rPr>
              <a:t>통합형 (건국대)</a:t>
            </a:r>
          </a:p>
        </p:txBody>
      </p:sp>
      <p:sp>
        <p:nvSpPr>
          <p:cNvPr id="13" name="TextBox 12"/>
          <p:cNvSpPr txBox="1"/>
          <p:nvPr/>
        </p:nvSpPr>
        <p:spPr>
          <a:xfrm>
            <a:off x="4524146" y="2606040"/>
            <a:ext cx="2969666" cy="1051560"/>
          </a:xfrm>
          <a:prstGeom prst="rect">
            <a:avLst/>
          </a:prstGeom>
          <a:noFill/>
        </p:spPr>
        <p:txBody>
          <a:bodyPr wrap="square" anchor="t" lIns="0" rIns="0" tIns="0" bIns="0">
            <a:spAutoFit/>
          </a:bodyPr>
          <a:lstStyle/>
          <a:p>
            <a:pPr algn="l">
              <a:lnSpc>
                <a:spcPct val="135000"/>
              </a:lnSpc>
            </a:pPr>
            <a:r>
              <a:rPr sz="1100" b="0" i="0">
                <a:solidFill>
                  <a:srgbClr val="3A372F"/>
                </a:solidFill>
                <a:latin typeface="맑은 고딕"/>
                <a:ea typeface="맑은 고딕"/>
                <a:cs typeface="맑은 고딕"/>
              </a:rPr>
              <a:t>인문·자연 공통으로 국어+사회+수학 통합 출제.</a:t>
            </a:r>
          </a:p>
        </p:txBody>
      </p:sp>
      <p:sp>
        <p:nvSpPr>
          <p:cNvPr id="14" name="Rectangle 13"/>
          <p:cNvSpPr/>
          <p:nvPr/>
        </p:nvSpPr>
        <p:spPr>
          <a:xfrm>
            <a:off x="4524146" y="3703320"/>
            <a:ext cx="2969666"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4524146" y="3794760"/>
            <a:ext cx="2969666" cy="548640"/>
          </a:xfrm>
          <a:prstGeom prst="rect">
            <a:avLst/>
          </a:prstGeom>
          <a:noFill/>
        </p:spPr>
        <p:txBody>
          <a:bodyPr wrap="square" anchor="t" lIns="0" rIns="0" tIns="0" bIns="0">
            <a:spAutoFit/>
          </a:bodyPr>
          <a:lstStyle/>
          <a:p>
            <a:pPr algn="l">
              <a:lnSpc>
                <a:spcPct val="125000"/>
              </a:lnSpc>
            </a:pPr>
            <a:r>
              <a:rPr sz="1019" b="1" i="0">
                <a:solidFill>
                  <a:srgbClr val="8A6F2E"/>
                </a:solidFill>
                <a:latin typeface="맑은 고딕"/>
                <a:ea typeface="맑은 고딕"/>
                <a:cs typeface="맑은 고딕"/>
              </a:rPr>
              <a:t>유형 확정 전까지 '건국대 전용 대비'는 비효율</a:t>
            </a:r>
          </a:p>
        </p:txBody>
      </p:sp>
      <p:sp>
        <p:nvSpPr>
          <p:cNvPr id="16" name="Rounded Rectangle 15"/>
          <p:cNvSpPr/>
          <p:nvPr/>
        </p:nvSpPr>
        <p:spPr>
          <a:xfrm>
            <a:off x="7969300" y="1783080"/>
            <a:ext cx="3408578"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8188756" y="1965960"/>
            <a:ext cx="2969666" cy="640080"/>
          </a:xfrm>
          <a:prstGeom prst="rect">
            <a:avLst/>
          </a:prstGeom>
          <a:noFill/>
        </p:spPr>
        <p:txBody>
          <a:bodyPr wrap="square" anchor="t" lIns="0" rIns="0" tIns="0" bIns="0">
            <a:spAutoFit/>
          </a:bodyPr>
          <a:lstStyle/>
          <a:p>
            <a:pPr algn="l">
              <a:lnSpc>
                <a:spcPct val="115000"/>
              </a:lnSpc>
            </a:pPr>
            <a:r>
              <a:rPr sz="1350" b="1" i="0">
                <a:solidFill>
                  <a:srgbClr val="03392A"/>
                </a:solidFill>
                <a:latin typeface="맑은 고딕"/>
                <a:ea typeface="맑은 고딕"/>
                <a:cs typeface="맑은 고딕"/>
              </a:rPr>
              <a:t>연세대 최저 신설의 파장</a:t>
            </a:r>
          </a:p>
        </p:txBody>
      </p:sp>
      <p:sp>
        <p:nvSpPr>
          <p:cNvPr id="18" name="TextBox 17"/>
          <p:cNvSpPr txBox="1"/>
          <p:nvPr/>
        </p:nvSpPr>
        <p:spPr>
          <a:xfrm>
            <a:off x="8188756" y="2606040"/>
            <a:ext cx="2969666" cy="1051560"/>
          </a:xfrm>
          <a:prstGeom prst="rect">
            <a:avLst/>
          </a:prstGeom>
          <a:noFill/>
        </p:spPr>
        <p:txBody>
          <a:bodyPr wrap="square" anchor="t" lIns="0" rIns="0" tIns="0" bIns="0">
            <a:spAutoFit/>
          </a:bodyPr>
          <a:lstStyle/>
          <a:p>
            <a:pPr algn="l">
              <a:lnSpc>
                <a:spcPct val="135000"/>
              </a:lnSpc>
            </a:pPr>
            <a:r>
              <a:rPr sz="1100" b="0" i="0">
                <a:solidFill>
                  <a:srgbClr val="3A372F"/>
                </a:solidFill>
                <a:latin typeface="맑은 고딕"/>
                <a:ea typeface="맑은 고딕"/>
                <a:cs typeface="맑은 고딕"/>
              </a:rPr>
              <a:t>수능 무관층(과학고·영재고 등)의 이탈 예상.</a:t>
            </a:r>
          </a:p>
        </p:txBody>
      </p:sp>
      <p:sp>
        <p:nvSpPr>
          <p:cNvPr id="19" name="Rectangle 18"/>
          <p:cNvSpPr/>
          <p:nvPr/>
        </p:nvSpPr>
        <p:spPr>
          <a:xfrm>
            <a:off x="8188756" y="3703320"/>
            <a:ext cx="2969666"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8188756" y="3794760"/>
            <a:ext cx="2969666" cy="548640"/>
          </a:xfrm>
          <a:prstGeom prst="rect">
            <a:avLst/>
          </a:prstGeom>
          <a:noFill/>
        </p:spPr>
        <p:txBody>
          <a:bodyPr wrap="square" anchor="t" lIns="0" rIns="0" tIns="0" bIns="0">
            <a:spAutoFit/>
          </a:bodyPr>
          <a:lstStyle/>
          <a:p>
            <a:pPr algn="l">
              <a:lnSpc>
                <a:spcPct val="125000"/>
              </a:lnSpc>
            </a:pPr>
            <a:r>
              <a:rPr sz="1019" b="1" i="0">
                <a:solidFill>
                  <a:srgbClr val="8A6F2E"/>
                </a:solidFill>
                <a:latin typeface="맑은 고딕"/>
                <a:ea typeface="맑은 고딕"/>
                <a:cs typeface="맑은 고딕"/>
              </a:rPr>
              <a:t>일반 수험생의 실질 문이 넓어지는 효과</a:t>
            </a:r>
          </a:p>
        </p:txBody>
      </p:sp>
      <p:sp>
        <p:nvSpPr>
          <p:cNvPr id="21" name="Rounded Rectangle 20"/>
          <p:cNvSpPr/>
          <p:nvPr/>
        </p:nvSpPr>
        <p:spPr>
          <a:xfrm>
            <a:off x="640080" y="4663440"/>
            <a:ext cx="10911535" cy="91440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TextBox 21"/>
          <p:cNvSpPr txBox="1"/>
          <p:nvPr/>
        </p:nvSpPr>
        <p:spPr>
          <a:xfrm>
            <a:off x="914400" y="4773168"/>
            <a:ext cx="10362895" cy="731520"/>
          </a:xfrm>
          <a:prstGeom prst="rect">
            <a:avLst/>
          </a:prstGeom>
          <a:noFill/>
        </p:spPr>
        <p:txBody>
          <a:bodyPr wrap="square" anchor="t" lIns="0" rIns="0" tIns="0" bIns="0">
            <a:spAutoFit/>
          </a:bodyPr>
          <a:lstStyle/>
          <a:p>
            <a:pPr algn="l">
              <a:lnSpc>
                <a:spcPct val="130000"/>
              </a:lnSpc>
            </a:pPr>
            <a:r>
              <a:rPr sz="1200" b="1" i="0">
                <a:solidFill>
                  <a:srgbClr val="03392A"/>
                </a:solidFill>
                <a:latin typeface="맑은 고딕"/>
                <a:ea typeface="맑은 고딕"/>
                <a:cs typeface="맑은 고딕"/>
              </a:rPr>
              <a:t>타이밍 전략  </a:t>
            </a:r>
            <a:r>
              <a:rPr sz="1150" b="0" i="0">
                <a:solidFill>
                  <a:srgbClr val="3A372F"/>
                </a:solidFill>
                <a:latin typeface="맑은 고딕"/>
                <a:ea typeface="맑은 고딕"/>
                <a:cs typeface="맑은 고딕"/>
              </a:rPr>
              <a:t>고2까지는 수능 실력이 곧 논술 준비입니다. 본격 유형 훈련은 고3 — 그 전에 '내 수능 라인'부터 확정하십시오.</a:t>
            </a:r>
          </a:p>
          <a:p>
            <a:pPr algn="l">
              <a:spcBef>
                <a:spcPts val="500"/>
              </a:spcBef>
            </a:pPr>
            <a:r>
              <a:rPr sz="1150" b="1" i="0">
                <a:solidFill>
                  <a:srgbClr val="A63A2B"/>
                </a:solidFill>
                <a:latin typeface="맑은 고딕"/>
                <a:ea typeface="맑은 고딕"/>
                <a:cs typeface="맑은 고딕"/>
              </a:rPr>
              <a:t>논술 비중을 올리는 순간 수능·논술 두 마리 토끼를 다 놓치는 것이 최다 실패 패턴입니다.</a:t>
            </a:r>
          </a:p>
        </p:txBody>
      </p:sp>
      <p:sp>
        <p:nvSpPr>
          <p:cNvPr id="23" name="Rounded Rectangle 22"/>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4" name="Rounded Rectangle 23"/>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5" name="TextBox 24"/>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논술 전략의 순서: ① 수능 라인 확정 → ② 최저 역산 → ③ 유형 훈련. 순서가 바뀌면 실패합니다.</a:t>
            </a:r>
          </a:p>
        </p:txBody>
      </p:sp>
      <p:sp>
        <p:nvSpPr>
          <p:cNvPr id="26" name="TextBox 25"/>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27" name="TextBox 26"/>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39</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예고된 변화입니다 — 대입 4년 예고제</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2028 대입의 '설계도'는 이미 공개되어 있습니다. 지금은 대학별 시행계획까지 나온 단계입니다.</a:t>
            </a:r>
          </a:p>
        </p:txBody>
      </p:sp>
      <p:sp>
        <p:nvSpPr>
          <p:cNvPr id="6" name="Rounded Rectangle 5"/>
          <p:cNvSpPr/>
          <p:nvPr/>
        </p:nvSpPr>
        <p:spPr>
          <a:xfrm>
            <a:off x="640080" y="1874519"/>
            <a:ext cx="2487168" cy="19659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22959" y="2057400"/>
            <a:ext cx="2121408" cy="274320"/>
          </a:xfrm>
          <a:prstGeom prst="rect">
            <a:avLst/>
          </a:prstGeom>
          <a:noFill/>
        </p:spPr>
        <p:txBody>
          <a:bodyPr wrap="square" anchor="t" lIns="0" rIns="0" tIns="0" bIns="0">
            <a:spAutoFit/>
          </a:bodyPr>
          <a:lstStyle/>
          <a:p>
            <a:pPr algn="l"/>
            <a:r>
              <a:rPr sz="950" b="1" i="0" spc="200">
                <a:solidFill>
                  <a:srgbClr val="8A6F2E"/>
                </a:solidFill>
                <a:latin typeface="맑은 고딕"/>
                <a:ea typeface="맑은 고딕"/>
                <a:cs typeface="맑은 고딕"/>
              </a:rPr>
              <a:t>STEP 1</a:t>
            </a:r>
          </a:p>
        </p:txBody>
      </p:sp>
      <p:sp>
        <p:nvSpPr>
          <p:cNvPr id="8" name="TextBox 7"/>
          <p:cNvSpPr txBox="1"/>
          <p:nvPr/>
        </p:nvSpPr>
        <p:spPr>
          <a:xfrm>
            <a:off x="822959" y="2331720"/>
            <a:ext cx="2121408" cy="365760"/>
          </a:xfrm>
          <a:prstGeom prst="rect">
            <a:avLst/>
          </a:prstGeom>
          <a:noFill/>
        </p:spPr>
        <p:txBody>
          <a:bodyPr wrap="square" anchor="t" lIns="0" rIns="0" tIns="0" bIns="0">
            <a:spAutoFit/>
          </a:bodyPr>
          <a:lstStyle/>
          <a:p>
            <a:pPr algn="l"/>
            <a:r>
              <a:rPr sz="1550" b="1" i="0">
                <a:solidFill>
                  <a:srgbClr val="1A1A1A"/>
                </a:solidFill>
                <a:latin typeface="맑은 고딕"/>
                <a:ea typeface="맑은 고딕"/>
                <a:cs typeface="맑은 고딕"/>
              </a:rPr>
              <a:t>대입 정책</a:t>
            </a:r>
          </a:p>
        </p:txBody>
      </p:sp>
      <p:sp>
        <p:nvSpPr>
          <p:cNvPr id="9" name="TextBox 8"/>
          <p:cNvSpPr txBox="1"/>
          <p:nvPr/>
        </p:nvSpPr>
        <p:spPr>
          <a:xfrm>
            <a:off x="822959" y="2724912"/>
            <a:ext cx="2121408" cy="274320"/>
          </a:xfrm>
          <a:prstGeom prst="rect">
            <a:avLst/>
          </a:prstGeom>
          <a:noFill/>
        </p:spPr>
        <p:txBody>
          <a:bodyPr wrap="square" anchor="t" lIns="0" rIns="0" tIns="0" bIns="0">
            <a:spAutoFit/>
          </a:bodyPr>
          <a:lstStyle/>
          <a:p>
            <a:pPr algn="l"/>
            <a:r>
              <a:rPr sz="1000" b="1" i="0">
                <a:solidFill>
                  <a:srgbClr val="8A6F2E"/>
                </a:solidFill>
                <a:latin typeface="맑은 고딕"/>
                <a:ea typeface="맑은 고딕"/>
                <a:cs typeface="맑은 고딕"/>
              </a:rPr>
              <a:t>정부 · 중3 2월까지</a:t>
            </a:r>
          </a:p>
        </p:txBody>
      </p:sp>
      <p:sp>
        <p:nvSpPr>
          <p:cNvPr id="10" name="TextBox 9"/>
          <p:cNvSpPr txBox="1"/>
          <p:nvPr/>
        </p:nvSpPr>
        <p:spPr>
          <a:xfrm>
            <a:off x="822959" y="3035808"/>
            <a:ext cx="2121408" cy="68580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큰 원칙 확정
(5등급제·통합수능)</a:t>
            </a:r>
          </a:p>
        </p:txBody>
      </p:sp>
      <p:sp>
        <p:nvSpPr>
          <p:cNvPr id="11" name="TextBox 10"/>
          <p:cNvSpPr txBox="1"/>
          <p:nvPr/>
        </p:nvSpPr>
        <p:spPr>
          <a:xfrm>
            <a:off x="3145536" y="2606040"/>
            <a:ext cx="310896" cy="457200"/>
          </a:xfrm>
          <a:prstGeom prst="rect">
            <a:avLst/>
          </a:prstGeom>
          <a:noFill/>
        </p:spPr>
        <p:txBody>
          <a:bodyPr wrap="none" anchor="t" lIns="0" rIns="0" tIns="0" bIns="0">
            <a:spAutoFit/>
          </a:bodyPr>
          <a:lstStyle/>
          <a:p>
            <a:pPr algn="l"/>
            <a:r>
              <a:rPr sz="1800" b="1" i="0">
                <a:solidFill>
                  <a:srgbClr val="6F6A5C"/>
                </a:solidFill>
                <a:latin typeface="맑은 고딕"/>
                <a:ea typeface="맑은 고딕"/>
                <a:cs typeface="맑은 고딕"/>
              </a:rPr>
              <a:t>→</a:t>
            </a:r>
          </a:p>
        </p:txBody>
      </p:sp>
      <p:sp>
        <p:nvSpPr>
          <p:cNvPr id="12" name="Rounded Rectangle 11"/>
          <p:cNvSpPr/>
          <p:nvPr/>
        </p:nvSpPr>
        <p:spPr>
          <a:xfrm>
            <a:off x="3447288" y="1874519"/>
            <a:ext cx="2487168" cy="19659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TextBox 12"/>
          <p:cNvSpPr txBox="1"/>
          <p:nvPr/>
        </p:nvSpPr>
        <p:spPr>
          <a:xfrm>
            <a:off x="3630168" y="2057400"/>
            <a:ext cx="2121408" cy="274320"/>
          </a:xfrm>
          <a:prstGeom prst="rect">
            <a:avLst/>
          </a:prstGeom>
          <a:noFill/>
        </p:spPr>
        <p:txBody>
          <a:bodyPr wrap="square" anchor="t" lIns="0" rIns="0" tIns="0" bIns="0">
            <a:spAutoFit/>
          </a:bodyPr>
          <a:lstStyle/>
          <a:p>
            <a:pPr algn="l"/>
            <a:r>
              <a:rPr sz="950" b="1" i="0" spc="200">
                <a:solidFill>
                  <a:srgbClr val="8A6F2E"/>
                </a:solidFill>
                <a:latin typeface="맑은 고딕"/>
                <a:ea typeface="맑은 고딕"/>
                <a:cs typeface="맑은 고딕"/>
              </a:rPr>
              <a:t>STEP 2</a:t>
            </a:r>
          </a:p>
        </p:txBody>
      </p:sp>
      <p:sp>
        <p:nvSpPr>
          <p:cNvPr id="14" name="TextBox 13"/>
          <p:cNvSpPr txBox="1"/>
          <p:nvPr/>
        </p:nvSpPr>
        <p:spPr>
          <a:xfrm>
            <a:off x="3630168" y="2331720"/>
            <a:ext cx="2121408" cy="365760"/>
          </a:xfrm>
          <a:prstGeom prst="rect">
            <a:avLst/>
          </a:prstGeom>
          <a:noFill/>
        </p:spPr>
        <p:txBody>
          <a:bodyPr wrap="square" anchor="t" lIns="0" rIns="0" tIns="0" bIns="0">
            <a:spAutoFit/>
          </a:bodyPr>
          <a:lstStyle/>
          <a:p>
            <a:pPr algn="l"/>
            <a:r>
              <a:rPr sz="1550" b="1" i="0">
                <a:solidFill>
                  <a:srgbClr val="1A1A1A"/>
                </a:solidFill>
                <a:latin typeface="맑은 고딕"/>
                <a:ea typeface="맑은 고딕"/>
                <a:cs typeface="맑은 고딕"/>
              </a:rPr>
              <a:t>전형 기본사항</a:t>
            </a:r>
          </a:p>
        </p:txBody>
      </p:sp>
      <p:sp>
        <p:nvSpPr>
          <p:cNvPr id="15" name="TextBox 14"/>
          <p:cNvSpPr txBox="1"/>
          <p:nvPr/>
        </p:nvSpPr>
        <p:spPr>
          <a:xfrm>
            <a:off x="3630168" y="2724912"/>
            <a:ext cx="2121408" cy="274320"/>
          </a:xfrm>
          <a:prstGeom prst="rect">
            <a:avLst/>
          </a:prstGeom>
          <a:noFill/>
        </p:spPr>
        <p:txBody>
          <a:bodyPr wrap="square" anchor="t" lIns="0" rIns="0" tIns="0" bIns="0">
            <a:spAutoFit/>
          </a:bodyPr>
          <a:lstStyle/>
          <a:p>
            <a:pPr algn="l"/>
            <a:r>
              <a:rPr sz="1000" b="1" i="0">
                <a:solidFill>
                  <a:srgbClr val="8A6F2E"/>
                </a:solidFill>
                <a:latin typeface="맑은 고딕"/>
                <a:ea typeface="맑은 고딕"/>
                <a:cs typeface="맑은 고딕"/>
              </a:rPr>
              <a:t>대교협 · 고1 8월까지</a:t>
            </a:r>
          </a:p>
        </p:txBody>
      </p:sp>
      <p:sp>
        <p:nvSpPr>
          <p:cNvPr id="16" name="TextBox 15"/>
          <p:cNvSpPr txBox="1"/>
          <p:nvPr/>
        </p:nvSpPr>
        <p:spPr>
          <a:xfrm>
            <a:off x="3630168" y="3035808"/>
            <a:ext cx="2121408" cy="68580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전형 공통 규칙
(전형 구조·일정)</a:t>
            </a:r>
          </a:p>
        </p:txBody>
      </p:sp>
      <p:sp>
        <p:nvSpPr>
          <p:cNvPr id="17" name="TextBox 16"/>
          <p:cNvSpPr txBox="1"/>
          <p:nvPr/>
        </p:nvSpPr>
        <p:spPr>
          <a:xfrm>
            <a:off x="5952744" y="2606040"/>
            <a:ext cx="310896" cy="457200"/>
          </a:xfrm>
          <a:prstGeom prst="rect">
            <a:avLst/>
          </a:prstGeom>
          <a:noFill/>
        </p:spPr>
        <p:txBody>
          <a:bodyPr wrap="none" anchor="t" lIns="0" rIns="0" tIns="0" bIns="0">
            <a:spAutoFit/>
          </a:bodyPr>
          <a:lstStyle/>
          <a:p>
            <a:pPr algn="l"/>
            <a:r>
              <a:rPr sz="1800" b="1" i="0">
                <a:solidFill>
                  <a:srgbClr val="6F6A5C"/>
                </a:solidFill>
                <a:latin typeface="맑은 고딕"/>
                <a:ea typeface="맑은 고딕"/>
                <a:cs typeface="맑은 고딕"/>
              </a:rPr>
              <a:t>→</a:t>
            </a:r>
          </a:p>
        </p:txBody>
      </p:sp>
      <p:sp>
        <p:nvSpPr>
          <p:cNvPr id="18" name="Rounded Rectangle 17"/>
          <p:cNvSpPr/>
          <p:nvPr/>
        </p:nvSpPr>
        <p:spPr>
          <a:xfrm>
            <a:off x="6254496" y="1874519"/>
            <a:ext cx="2487168" cy="1965960"/>
          </a:xfrm>
          <a:prstGeom prst="roundRect">
            <a:avLst>
              <a:gd name="adj" fmla="val 6000"/>
            </a:avLst>
          </a:prstGeom>
          <a:solidFill>
            <a:srgbClr val="03392A"/>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6437376" y="2057400"/>
            <a:ext cx="2121408" cy="274320"/>
          </a:xfrm>
          <a:prstGeom prst="rect">
            <a:avLst/>
          </a:prstGeom>
          <a:noFill/>
        </p:spPr>
        <p:txBody>
          <a:bodyPr wrap="square" anchor="t" lIns="0" rIns="0" tIns="0" bIns="0">
            <a:spAutoFit/>
          </a:bodyPr>
          <a:lstStyle/>
          <a:p>
            <a:pPr algn="l"/>
            <a:r>
              <a:rPr sz="950" b="1" i="0" spc="200">
                <a:solidFill>
                  <a:srgbClr val="B99950"/>
                </a:solidFill>
                <a:latin typeface="맑은 고딕"/>
                <a:ea typeface="맑은 고딕"/>
                <a:cs typeface="맑은 고딕"/>
              </a:rPr>
              <a:t>STEP 3</a:t>
            </a:r>
          </a:p>
        </p:txBody>
      </p:sp>
      <p:sp>
        <p:nvSpPr>
          <p:cNvPr id="20" name="TextBox 19"/>
          <p:cNvSpPr txBox="1"/>
          <p:nvPr/>
        </p:nvSpPr>
        <p:spPr>
          <a:xfrm>
            <a:off x="6437376" y="2331720"/>
            <a:ext cx="2121408" cy="365760"/>
          </a:xfrm>
          <a:prstGeom prst="rect">
            <a:avLst/>
          </a:prstGeom>
          <a:noFill/>
        </p:spPr>
        <p:txBody>
          <a:bodyPr wrap="square" anchor="t" lIns="0" rIns="0" tIns="0" bIns="0">
            <a:spAutoFit/>
          </a:bodyPr>
          <a:lstStyle/>
          <a:p>
            <a:pPr algn="l"/>
            <a:r>
              <a:rPr sz="1550" b="1" i="0">
                <a:solidFill>
                  <a:srgbClr val="FCF4E2"/>
                </a:solidFill>
                <a:latin typeface="맑은 고딕"/>
                <a:ea typeface="맑은 고딕"/>
                <a:cs typeface="맑은 고딕"/>
              </a:rPr>
              <a:t>전형 시행계획</a:t>
            </a:r>
          </a:p>
        </p:txBody>
      </p:sp>
      <p:sp>
        <p:nvSpPr>
          <p:cNvPr id="21" name="TextBox 20"/>
          <p:cNvSpPr txBox="1"/>
          <p:nvPr/>
        </p:nvSpPr>
        <p:spPr>
          <a:xfrm>
            <a:off x="6437376" y="2724912"/>
            <a:ext cx="2121408" cy="274320"/>
          </a:xfrm>
          <a:prstGeom prst="rect">
            <a:avLst/>
          </a:prstGeom>
          <a:noFill/>
        </p:spPr>
        <p:txBody>
          <a:bodyPr wrap="square" anchor="t" lIns="0" rIns="0" tIns="0" bIns="0">
            <a:spAutoFit/>
          </a:bodyPr>
          <a:lstStyle/>
          <a:p>
            <a:pPr algn="l"/>
            <a:r>
              <a:rPr sz="1000" b="1" i="0">
                <a:solidFill>
                  <a:srgbClr val="B99950"/>
                </a:solidFill>
                <a:latin typeface="맑은 고딕"/>
                <a:ea typeface="맑은 고딕"/>
                <a:cs typeface="맑은 고딕"/>
              </a:rPr>
              <a:t>각 대학 · 고2 4월까지</a:t>
            </a:r>
          </a:p>
        </p:txBody>
      </p:sp>
      <p:sp>
        <p:nvSpPr>
          <p:cNvPr id="22" name="TextBox 21"/>
          <p:cNvSpPr txBox="1"/>
          <p:nvPr/>
        </p:nvSpPr>
        <p:spPr>
          <a:xfrm>
            <a:off x="6437376" y="3035808"/>
            <a:ext cx="2121408" cy="685800"/>
          </a:xfrm>
          <a:prstGeom prst="rect">
            <a:avLst/>
          </a:prstGeom>
          <a:noFill/>
        </p:spPr>
        <p:txBody>
          <a:bodyPr wrap="square" anchor="t" lIns="0" rIns="0" tIns="0" bIns="0">
            <a:spAutoFit/>
          </a:bodyPr>
          <a:lstStyle/>
          <a:p>
            <a:pPr algn="l">
              <a:lnSpc>
                <a:spcPct val="125000"/>
              </a:lnSpc>
            </a:pPr>
            <a:r>
              <a:rPr sz="1050" b="0" i="0">
                <a:solidFill>
                  <a:srgbClr val="C6BFA8"/>
                </a:solidFill>
                <a:latin typeface="맑은 고딕"/>
                <a:ea typeface="맑은 고딕"/>
                <a:cs typeface="맑은 고딕"/>
              </a:rPr>
              <a:t>대학별 '이렇게 뽑겠다'
2028은 발표 완료</a:t>
            </a:r>
          </a:p>
        </p:txBody>
      </p:sp>
      <p:sp>
        <p:nvSpPr>
          <p:cNvPr id="23" name="Rounded Rectangle 22"/>
          <p:cNvSpPr/>
          <p:nvPr/>
        </p:nvSpPr>
        <p:spPr>
          <a:xfrm>
            <a:off x="6437376" y="3493008"/>
            <a:ext cx="1234440" cy="292608"/>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022A1F"/>
                </a:solidFill>
                <a:latin typeface="맑은 고딕"/>
                <a:ea typeface="맑은 고딕"/>
                <a:cs typeface="맑은 고딕"/>
              </a:rPr>
              <a:t>★ 지금 여기</a:t>
            </a:r>
          </a:p>
        </p:txBody>
      </p:sp>
      <p:sp>
        <p:nvSpPr>
          <p:cNvPr id="24" name="TextBox 23"/>
          <p:cNvSpPr txBox="1"/>
          <p:nvPr/>
        </p:nvSpPr>
        <p:spPr>
          <a:xfrm>
            <a:off x="8759952" y="2606040"/>
            <a:ext cx="310896" cy="457200"/>
          </a:xfrm>
          <a:prstGeom prst="rect">
            <a:avLst/>
          </a:prstGeom>
          <a:noFill/>
        </p:spPr>
        <p:txBody>
          <a:bodyPr wrap="none" anchor="t" lIns="0" rIns="0" tIns="0" bIns="0">
            <a:spAutoFit/>
          </a:bodyPr>
          <a:lstStyle/>
          <a:p>
            <a:pPr algn="l"/>
            <a:r>
              <a:rPr sz="1800" b="1" i="0">
                <a:solidFill>
                  <a:srgbClr val="6F6A5C"/>
                </a:solidFill>
                <a:latin typeface="맑은 고딕"/>
                <a:ea typeface="맑은 고딕"/>
                <a:cs typeface="맑은 고딕"/>
              </a:rPr>
              <a:t>→</a:t>
            </a:r>
          </a:p>
        </p:txBody>
      </p:sp>
      <p:sp>
        <p:nvSpPr>
          <p:cNvPr id="25" name="Rounded Rectangle 24"/>
          <p:cNvSpPr/>
          <p:nvPr/>
        </p:nvSpPr>
        <p:spPr>
          <a:xfrm>
            <a:off x="9061704" y="1874519"/>
            <a:ext cx="2487168" cy="19659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6" name="TextBox 25"/>
          <p:cNvSpPr txBox="1"/>
          <p:nvPr/>
        </p:nvSpPr>
        <p:spPr>
          <a:xfrm>
            <a:off x="9244584" y="2057400"/>
            <a:ext cx="2121408" cy="274320"/>
          </a:xfrm>
          <a:prstGeom prst="rect">
            <a:avLst/>
          </a:prstGeom>
          <a:noFill/>
        </p:spPr>
        <p:txBody>
          <a:bodyPr wrap="square" anchor="t" lIns="0" rIns="0" tIns="0" bIns="0">
            <a:spAutoFit/>
          </a:bodyPr>
          <a:lstStyle/>
          <a:p>
            <a:pPr algn="l"/>
            <a:r>
              <a:rPr sz="950" b="1" i="0" spc="200">
                <a:solidFill>
                  <a:srgbClr val="8A6F2E"/>
                </a:solidFill>
                <a:latin typeface="맑은 고딕"/>
                <a:ea typeface="맑은 고딕"/>
                <a:cs typeface="맑은 고딕"/>
              </a:rPr>
              <a:t>STEP 4</a:t>
            </a:r>
          </a:p>
        </p:txBody>
      </p:sp>
      <p:sp>
        <p:nvSpPr>
          <p:cNvPr id="27" name="TextBox 26"/>
          <p:cNvSpPr txBox="1"/>
          <p:nvPr/>
        </p:nvSpPr>
        <p:spPr>
          <a:xfrm>
            <a:off x="9244584" y="2331720"/>
            <a:ext cx="2121408" cy="365760"/>
          </a:xfrm>
          <a:prstGeom prst="rect">
            <a:avLst/>
          </a:prstGeom>
          <a:noFill/>
        </p:spPr>
        <p:txBody>
          <a:bodyPr wrap="square" anchor="t" lIns="0" rIns="0" tIns="0" bIns="0">
            <a:spAutoFit/>
          </a:bodyPr>
          <a:lstStyle/>
          <a:p>
            <a:pPr algn="l"/>
            <a:r>
              <a:rPr sz="1550" b="1" i="0">
                <a:solidFill>
                  <a:srgbClr val="1A1A1A"/>
                </a:solidFill>
                <a:latin typeface="맑은 고딕"/>
                <a:ea typeface="맑은 고딕"/>
                <a:cs typeface="맑은 고딕"/>
              </a:rPr>
              <a:t>모집요강</a:t>
            </a:r>
          </a:p>
        </p:txBody>
      </p:sp>
      <p:sp>
        <p:nvSpPr>
          <p:cNvPr id="28" name="TextBox 27"/>
          <p:cNvSpPr txBox="1"/>
          <p:nvPr/>
        </p:nvSpPr>
        <p:spPr>
          <a:xfrm>
            <a:off x="9244584" y="2724912"/>
            <a:ext cx="2121408" cy="274320"/>
          </a:xfrm>
          <a:prstGeom prst="rect">
            <a:avLst/>
          </a:prstGeom>
          <a:noFill/>
        </p:spPr>
        <p:txBody>
          <a:bodyPr wrap="square" anchor="t" lIns="0" rIns="0" tIns="0" bIns="0">
            <a:spAutoFit/>
          </a:bodyPr>
          <a:lstStyle/>
          <a:p>
            <a:pPr algn="l"/>
            <a:r>
              <a:rPr sz="1000" b="1" i="0">
                <a:solidFill>
                  <a:srgbClr val="8A6F2E"/>
                </a:solidFill>
                <a:latin typeface="맑은 고딕"/>
                <a:ea typeface="맑은 고딕"/>
                <a:cs typeface="맑은 고딕"/>
              </a:rPr>
              <a:t>각 대학 · 고3 5월(수시)</a:t>
            </a:r>
          </a:p>
        </p:txBody>
      </p:sp>
      <p:sp>
        <p:nvSpPr>
          <p:cNvPr id="29" name="TextBox 28"/>
          <p:cNvSpPr txBox="1"/>
          <p:nvPr/>
        </p:nvSpPr>
        <p:spPr>
          <a:xfrm>
            <a:off x="9244584" y="3035808"/>
            <a:ext cx="2121408" cy="68580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최종 확정
(9월 정시 요강)</a:t>
            </a:r>
          </a:p>
        </p:txBody>
      </p:sp>
      <p:sp>
        <p:nvSpPr>
          <p:cNvPr id="30" name="Rounded Rectangle 29"/>
          <p:cNvSpPr/>
          <p:nvPr/>
        </p:nvSpPr>
        <p:spPr>
          <a:xfrm>
            <a:off x="640080" y="4160520"/>
            <a:ext cx="10911535" cy="141732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1" name="TextBox 30"/>
          <p:cNvSpPr txBox="1"/>
          <p:nvPr/>
        </p:nvSpPr>
        <p:spPr>
          <a:xfrm>
            <a:off x="914400" y="4343400"/>
            <a:ext cx="10362895" cy="1097280"/>
          </a:xfrm>
          <a:prstGeom prst="rect">
            <a:avLst/>
          </a:prstGeom>
          <a:noFill/>
        </p:spPr>
        <p:txBody>
          <a:bodyPr wrap="square" anchor="t" lIns="0" rIns="0" tIns="0" bIns="0">
            <a:spAutoFit/>
          </a:bodyPr>
          <a:lstStyle/>
          <a:p>
            <a:pPr algn="l"/>
            <a:r>
              <a:rPr sz="1200" b="1" i="0">
                <a:solidFill>
                  <a:srgbClr val="03392A"/>
                </a:solidFill>
                <a:latin typeface="맑은 고딕"/>
                <a:ea typeface="맑은 고딕"/>
                <a:cs typeface="맑은 고딕"/>
              </a:rPr>
              <a:t>현 고2(2028 대입)  </a:t>
            </a:r>
            <a:r>
              <a:rPr sz="1200" b="0" i="0">
                <a:solidFill>
                  <a:srgbClr val="3A372F"/>
                </a:solidFill>
                <a:latin typeface="맑은 고딕"/>
                <a:ea typeface="맑은 고딕"/>
                <a:cs typeface="맑은 고딕"/>
              </a:rPr>
              <a:t>대학별 시행계획 발표 완료 → 오늘 이 자료가 그 분석입니다. 최종 요강은 내년 5월.</a:t>
            </a:r>
          </a:p>
          <a:p>
            <a:pPr algn="l">
              <a:spcBef>
                <a:spcPts val="600"/>
              </a:spcBef>
            </a:pPr>
            <a:r>
              <a:rPr sz="1200" b="1" i="0">
                <a:solidFill>
                  <a:srgbClr val="03392A"/>
                </a:solidFill>
                <a:latin typeface="맑은 고딕"/>
                <a:ea typeface="맑은 고딕"/>
                <a:cs typeface="맑은 고딕"/>
              </a:rPr>
              <a:t>현 고1(2029 대입)  </a:t>
            </a:r>
            <a:r>
              <a:rPr sz="1200" b="0" i="0">
                <a:solidFill>
                  <a:srgbClr val="3A372F"/>
                </a:solidFill>
                <a:latin typeface="맑은 고딕"/>
                <a:ea typeface="맑은 고딕"/>
                <a:cs typeface="맑은 고딕"/>
              </a:rPr>
              <a:t>올해 8월 기본사항 → 내년 4월 시행계획 발표. 제도의 큰 틀은 오늘 내용과 동일합니다.</a:t>
            </a:r>
          </a:p>
          <a:p>
            <a:pPr algn="l">
              <a:spcBef>
                <a:spcPts val="600"/>
              </a:spcBef>
            </a:pPr>
            <a:r>
              <a:rPr sz="1200" b="1" i="0">
                <a:solidFill>
                  <a:srgbClr val="03392A"/>
                </a:solidFill>
                <a:latin typeface="맑은 고딕"/>
                <a:ea typeface="맑은 고딕"/>
                <a:cs typeface="맑은 고딕"/>
              </a:rPr>
              <a:t>중등 학부모님  </a:t>
            </a:r>
            <a:r>
              <a:rPr sz="1200" b="0" i="0">
                <a:solidFill>
                  <a:srgbClr val="3A372F"/>
                </a:solidFill>
                <a:latin typeface="맑은 고딕"/>
                <a:ea typeface="맑은 고딕"/>
                <a:cs typeface="맑은 고딕"/>
              </a:rPr>
              <a:t>같은 체제가 이어집니다. 고교 선택 기준(PART 4)까지 들어 두시면 됩니다.</a:t>
            </a:r>
          </a:p>
        </p:txBody>
      </p:sp>
      <p:sp>
        <p:nvSpPr>
          <p:cNvPr id="32" name="Rounded Rectangle 31"/>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3" name="Rounded Rectangle 32"/>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4" name="TextBox 33"/>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예고된 변화는 준비할 수 있는 변화입니다. 시행계획을 '읽고 해석하는' 관리가 필요합니다.</a:t>
            </a:r>
          </a:p>
        </p:txBody>
      </p:sp>
      <p:sp>
        <p:nvSpPr>
          <p:cNvPr id="35" name="TextBox 34"/>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36" name="TextBox 35"/>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04</a:t>
            </a:r>
          </a:p>
        </p:txBody>
      </p:sp>
    </p:spTree>
  </p:cSld>
  <p:clrMapOvr>
    <a:masterClrMapping/>
  </p:clrMapOvr>
</p:sld>
</file>

<file path=ppt/slides/slide4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정시(수능)</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"수능만 잘 보면 된다"가 성립하던 자리가 줄었습니다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주요 15개 대학 정시의 내부 구성 변화</a:t>
            </a:r>
          </a:p>
        </p:txBody>
      </p:sp>
      <p:sp>
        <p:nvSpPr>
          <p:cNvPr id="6" name="Rounded Rectangle 5"/>
          <p:cNvSpPr/>
          <p:nvPr/>
        </p:nvSpPr>
        <p:spPr>
          <a:xfrm>
            <a:off x="640080" y="1783080"/>
            <a:ext cx="3520440" cy="1874519"/>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41247" y="192938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수능 100% 전형</a:t>
            </a:r>
          </a:p>
        </p:txBody>
      </p:sp>
      <p:sp>
        <p:nvSpPr>
          <p:cNvPr id="8" name="TextBox 7"/>
          <p:cNvSpPr txBox="1"/>
          <p:nvPr/>
        </p:nvSpPr>
        <p:spPr>
          <a:xfrm>
            <a:off x="841247" y="2203704"/>
            <a:ext cx="3118104" cy="384048"/>
          </a:xfrm>
          <a:prstGeom prst="rect">
            <a:avLst/>
          </a:prstGeom>
          <a:noFill/>
        </p:spPr>
        <p:txBody>
          <a:bodyPr wrap="square" anchor="t" lIns="0" rIns="0" tIns="0" bIns="0">
            <a:spAutoFit/>
          </a:bodyPr>
          <a:lstStyle/>
          <a:p>
            <a:pPr algn="l"/>
            <a:r>
              <a:rPr sz="2100" b="1" i="0">
                <a:solidFill>
                  <a:srgbClr val="A63A2B"/>
                </a:solidFill>
                <a:latin typeface="맑은 고딕"/>
                <a:ea typeface="맑은 고딕"/>
                <a:cs typeface="맑은 고딕"/>
              </a:rPr>
              <a:t>10,000 → 6,500명</a:t>
            </a:r>
          </a:p>
        </p:txBody>
      </p:sp>
      <p:sp>
        <p:nvSpPr>
          <p:cNvPr id="9" name="TextBox 8"/>
          <p:cNvSpPr txBox="1"/>
          <p:nvPr/>
        </p:nvSpPr>
        <p:spPr>
          <a:xfrm>
            <a:off x="841247" y="309067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-35% — 순수 수능 전형의 축소</a:t>
            </a:r>
          </a:p>
        </p:txBody>
      </p:sp>
      <p:sp>
        <p:nvSpPr>
          <p:cNvPr id="10" name="Rounded Rectangle 9"/>
          <p:cNvSpPr/>
          <p:nvPr/>
        </p:nvSpPr>
        <p:spPr>
          <a:xfrm>
            <a:off x="4334256" y="1783080"/>
            <a:ext cx="3520440" cy="1874519"/>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4535424" y="192938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수능 + α 전형</a:t>
            </a:r>
          </a:p>
        </p:txBody>
      </p:sp>
      <p:sp>
        <p:nvSpPr>
          <p:cNvPr id="12" name="TextBox 11"/>
          <p:cNvSpPr txBox="1"/>
          <p:nvPr/>
        </p:nvSpPr>
        <p:spPr>
          <a:xfrm>
            <a:off x="4535424" y="2203704"/>
            <a:ext cx="3118104" cy="384048"/>
          </a:xfrm>
          <a:prstGeom prst="rect">
            <a:avLst/>
          </a:prstGeom>
          <a:noFill/>
        </p:spPr>
        <p:txBody>
          <a:bodyPr wrap="square" anchor="t" lIns="0" rIns="0" tIns="0" bIns="0">
            <a:spAutoFit/>
          </a:bodyPr>
          <a:lstStyle/>
          <a:p>
            <a:pPr algn="l"/>
            <a:r>
              <a:rPr sz="2100" b="1" i="0">
                <a:solidFill>
                  <a:srgbClr val="2E6B4F"/>
                </a:solidFill>
                <a:latin typeface="맑은 고딕"/>
                <a:ea typeface="맑은 고딕"/>
                <a:cs typeface="맑은 고딕"/>
              </a:rPr>
              <a:t>6,000 → 8,500명</a:t>
            </a:r>
          </a:p>
        </p:txBody>
      </p:sp>
      <p:sp>
        <p:nvSpPr>
          <p:cNvPr id="13" name="TextBox 12"/>
          <p:cNvSpPr txBox="1"/>
          <p:nvPr/>
        </p:nvSpPr>
        <p:spPr>
          <a:xfrm>
            <a:off x="4535424" y="309067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내신·서류·출결 결합형의 확대</a:t>
            </a:r>
          </a:p>
        </p:txBody>
      </p:sp>
      <p:sp>
        <p:nvSpPr>
          <p:cNvPr id="14" name="Rounded Rectangle 13"/>
          <p:cNvSpPr/>
          <p:nvPr/>
        </p:nvSpPr>
        <p:spPr>
          <a:xfrm>
            <a:off x="8028431" y="1783080"/>
            <a:ext cx="3520440" cy="1874519"/>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TextBox 14"/>
          <p:cNvSpPr txBox="1"/>
          <p:nvPr/>
        </p:nvSpPr>
        <p:spPr>
          <a:xfrm>
            <a:off x="8229600" y="1929384"/>
            <a:ext cx="3118104" cy="274320"/>
          </a:xfrm>
          <a:prstGeom prst="rect">
            <a:avLst/>
          </a:prstGeom>
          <a:noFill/>
        </p:spPr>
        <p:txBody>
          <a:bodyPr wrap="square" anchor="t" lIns="0" rIns="0" tIns="0" bIns="0">
            <a:spAutoFit/>
          </a:bodyPr>
          <a:lstStyle/>
          <a:p>
            <a:pPr algn="l"/>
            <a:r>
              <a:rPr sz="1100" b="1" i="0">
                <a:solidFill>
                  <a:srgbClr val="6F6A5C"/>
                </a:solidFill>
                <a:latin typeface="맑은 고딕"/>
                <a:ea typeface="맑은 고딕"/>
                <a:cs typeface="맑은 고딕"/>
              </a:rPr>
              <a:t>정시 총 모집</a:t>
            </a:r>
          </a:p>
        </p:txBody>
      </p:sp>
      <p:sp>
        <p:nvSpPr>
          <p:cNvPr id="16" name="TextBox 15"/>
          <p:cNvSpPr txBox="1"/>
          <p:nvPr/>
        </p:nvSpPr>
        <p:spPr>
          <a:xfrm>
            <a:off x="8229600" y="2203704"/>
            <a:ext cx="3118104" cy="384048"/>
          </a:xfrm>
          <a:prstGeom prst="rect">
            <a:avLst/>
          </a:prstGeom>
          <a:noFill/>
        </p:spPr>
        <p:txBody>
          <a:bodyPr wrap="square" anchor="t" lIns="0" rIns="0" tIns="0" bIns="0">
            <a:spAutoFit/>
          </a:bodyPr>
          <a:lstStyle/>
          <a:p>
            <a:pPr algn="l"/>
            <a:r>
              <a:rPr sz="2100" b="1" i="0">
                <a:solidFill>
                  <a:srgbClr val="A63A2B"/>
                </a:solidFill>
                <a:latin typeface="맑은 고딕"/>
                <a:ea typeface="맑은 고딕"/>
                <a:cs typeface="맑은 고딕"/>
              </a:rPr>
              <a:t>-1,400명</a:t>
            </a:r>
          </a:p>
        </p:txBody>
      </p:sp>
      <p:sp>
        <p:nvSpPr>
          <p:cNvPr id="17" name="TextBox 16"/>
          <p:cNvSpPr txBox="1"/>
          <p:nvPr/>
        </p:nvSpPr>
        <p:spPr>
          <a:xfrm>
            <a:off x="8229600" y="3090672"/>
            <a:ext cx="3118104" cy="502920"/>
          </a:xfrm>
          <a:prstGeom prst="rect">
            <a:avLst/>
          </a:prstGeom>
          <a:noFill/>
        </p:spPr>
        <p:txBody>
          <a:bodyPr wrap="square" anchor="t" lIns="0" rIns="0" tIns="0" bIns="0">
            <a:spAutoFit/>
          </a:bodyPr>
          <a:lstStyle/>
          <a:p>
            <a:pPr algn="l">
              <a:lnSpc>
                <a:spcPct val="115000"/>
              </a:lnSpc>
            </a:pPr>
            <a:r>
              <a:rPr sz="980" b="0" i="0">
                <a:solidFill>
                  <a:srgbClr val="3A372F"/>
                </a:solidFill>
                <a:latin typeface="맑은 고딕"/>
                <a:ea typeface="맑은 고딕"/>
                <a:cs typeface="맑은 고딕"/>
              </a:rPr>
              <a:t>인문 -900 · 자연 -500</a:t>
            </a:r>
          </a:p>
        </p:txBody>
      </p:sp>
      <p:sp>
        <p:nvSpPr>
          <p:cNvPr id="18" name="Rounded Rectangle 17"/>
          <p:cNvSpPr/>
          <p:nvPr/>
        </p:nvSpPr>
        <p:spPr>
          <a:xfrm>
            <a:off x="640080" y="3886200"/>
            <a:ext cx="10911535" cy="1645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400" y="4041648"/>
            <a:ext cx="10362895" cy="1371600"/>
          </a:xfrm>
          <a:prstGeom prst="rect">
            <a:avLst/>
          </a:prstGeom>
          <a:noFill/>
        </p:spPr>
        <p:txBody>
          <a:bodyPr wrap="square" anchor="t" lIns="0" rIns="0" tIns="0" bIns="0">
            <a:spAutoFit/>
          </a:bodyPr>
          <a:lstStyle/>
          <a:p>
            <a:pPr algn="l">
              <a:lnSpc>
                <a:spcPct val="135000"/>
              </a:lnSpc>
            </a:pPr>
            <a:r>
              <a:rPr sz="1250" b="1" i="0">
                <a:solidFill>
                  <a:srgbClr val="03392A"/>
                </a:solidFill>
                <a:latin typeface="맑은 고딕"/>
                <a:ea typeface="맑은 고딕"/>
                <a:cs typeface="맑은 고딕"/>
              </a:rPr>
              <a:t>구조가 만드는 유불리  </a:t>
            </a:r>
            <a:r>
              <a:rPr sz="1150" b="0" i="0">
                <a:solidFill>
                  <a:srgbClr val="3A372F"/>
                </a:solidFill>
                <a:latin typeface="맑은 고딕"/>
                <a:ea typeface="맑은 고딕"/>
                <a:cs typeface="맑은 고딕"/>
              </a:rPr>
              <a:t>N수생 대부분은 학생부 반영이 없는 수능 100%로 몰립니다 — 줄어든 6,500석을 두고 가장 센 경쟁이 벌어집니다.</a:t>
            </a:r>
          </a:p>
          <a:p>
            <a:pPr algn="l">
              <a:lnSpc>
                <a:spcPct val="135000"/>
              </a:lnSpc>
              <a:spcBef>
                <a:spcPts val="700"/>
              </a:spcBef>
            </a:pPr>
            <a:r>
              <a:rPr sz="1150" b="0" i="0">
                <a:solidFill>
                  <a:srgbClr val="3A372F"/>
                </a:solidFill>
                <a:latin typeface="맑은 고딕"/>
                <a:ea typeface="맑은 고딕"/>
                <a:cs typeface="맑은 고딕"/>
              </a:rPr>
              <a:t>반대로 수능+α(내신·서류·출결)는 3학년 2학기까지 학교생활을 지킨 재학생이 구조적으로 유리한 트랙입니다.</a:t>
            </a:r>
          </a:p>
          <a:p>
            <a:pPr algn="l">
              <a:spcBef>
                <a:spcPts val="700"/>
              </a:spcBef>
            </a:pPr>
            <a:r>
              <a:rPr sz="1200" b="1" i="0">
                <a:solidFill>
                  <a:srgbClr val="1A1A1A"/>
                </a:solidFill>
                <a:latin typeface="맑은 고딕"/>
                <a:ea typeface="맑은 고딕"/>
                <a:cs typeface="맑은 고딕"/>
              </a:rPr>
              <a:t>→ 정시를 준비하는 학생일수록 학교를 버리면 안 되는, 처음 보는 구조입니다.</a:t>
            </a:r>
          </a:p>
        </p:txBody>
      </p:sp>
      <p:sp>
        <p:nvSpPr>
          <p:cNvPr id="20" name="Rounded Rectangle 19"/>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ounded Rectangle 20"/>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2" name="TextBox 21"/>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정시 = 수능 + 학교생활. 2028 정시의 새 공식입니다.</a:t>
            </a:r>
          </a:p>
        </p:txBody>
      </p:sp>
      <p:sp>
        <p:nvSpPr>
          <p:cNvPr id="23" name="TextBox 22"/>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입시 설명회 분석 집계(상위 15개 대학 기준). 최종 모집요강에 따라 변동될 수 있습니다.</a:t>
            </a:r>
          </a:p>
        </p:txBody>
      </p:sp>
      <p:sp>
        <p:nvSpPr>
          <p:cNvPr id="24" name="TextBox 23"/>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40</a:t>
            </a:r>
          </a:p>
        </p:txBody>
      </p:sp>
    </p:spTree>
  </p:cSld>
  <p:clrMapOvr>
    <a:masterClrMapping/>
  </p:clrMapOvr>
</p:sld>
</file>

<file path=ppt/slides/slide4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정시(수능)</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정시 전형방법 — 대학별 한눈에</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수능 '100%'가 오히려 소수파입니다</a:t>
            </a:r>
          </a:p>
        </p:txBody>
      </p:sp>
      <p:graphicFrame>
        <p:nvGraphicFramePr>
          <p:cNvPr id="6" name="Table 5"/>
          <p:cNvGraphicFramePr>
            <a:graphicFrameLocks noGrp="1"/>
          </p:cNvGraphicFramePr>
          <p:nvPr/>
        </p:nvGraphicFramePr>
        <p:xfrm>
          <a:off x="640080" y="1645920"/>
          <a:ext cx="10908792" cy="3794760"/>
        </p:xfrm>
        <a:graphic>
          <a:graphicData uri="http://schemas.openxmlformats.org/drawingml/2006/table">
            <a:tbl>
              <a:tblPr>
                <a:tableStyleId>{5C22544A-7EE6-4342-B048-85BDC9FD1C3A}</a:tableStyleId>
              </a:tblPr>
              <a:tblGrid>
                <a:gridCol w="1554480"/>
                <a:gridCol w="5760720"/>
                <a:gridCol w="3593592"/>
              </a:tblGrid>
              <a:tr h="379476">
                <a:tc>
                  <a:txBody>
                    <a:bodyPr wrap="square"/>
                    <a:lstStyle/>
                    <a:p>
                      <a:pPr algn="ctr">
                        <a:lnSpc>
                          <a:spcPct val="100000"/>
                        </a:lnSpc>
                      </a:pPr>
                      <a:r>
                        <a:rPr sz="1000" b="1" i="0">
                          <a:solidFill>
                            <a:srgbClr val="FCF4E2"/>
                          </a:solidFill>
                          <a:latin typeface="맑은 고딕"/>
                          <a:ea typeface="맑은 고딕"/>
                          <a:cs typeface="맑은 고딕"/>
                        </a:rPr>
                        <a:t>대학</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전형 방법</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비고</a:t>
                      </a:r>
                    </a:p>
                  </a:txBody>
                  <a:tcPr marL="64008" marR="45720" marT="18288" marB="18288" anchor="ctr">
                    <a:solidFill>
                      <a:srgbClr val="03392A"/>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서울대</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1단계 수능100(3배수) → 2단계 수능60 + 교과평가40</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다음 장 상세</a:t>
                      </a:r>
                    </a:p>
                  </a:txBody>
                  <a:tcPr marL="64008" marR="45720" marT="18288" marB="18288" anchor="ctr">
                    <a:solidFill>
                      <a:srgbClr val="FFFFFF"/>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고려대</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일반: 수능100(표준점수) / 교과우수: 수능80+교과20</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교과우수는 재학생만·백분위</a:t>
                      </a:r>
                    </a:p>
                  </a:txBody>
                  <a:tcPr marL="64008" marR="45720" marT="18288" marB="18288" anchor="ctr">
                    <a:solidFill>
                      <a:srgbClr val="F3EEE1"/>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연세대</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수능90 + 서류(교과) 정성 10</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정량 5% → 정성 10% 확대</a:t>
                      </a:r>
                    </a:p>
                  </a:txBody>
                  <a:tcPr marL="64008" marR="45720" marT="18288" marB="18288" anchor="ctr">
                    <a:solidFill>
                      <a:srgbClr val="FFFFFF"/>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성균관대</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일반형 + 특화형 — 과목 조합별 환산 다수</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지원 전 유불리 예측 곤란</a:t>
                      </a:r>
                    </a:p>
                  </a:txBody>
                  <a:tcPr marL="64008" marR="45720" marT="18288" marB="18288" anchor="ctr">
                    <a:solidFill>
                      <a:srgbClr val="F3EEE1"/>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한양대</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수능90 + 학생부종합평가10</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미인정 출결 감점 사례</a:t>
                      </a:r>
                    </a:p>
                  </a:txBody>
                  <a:tcPr marL="64008" marR="45720" marT="18288" marB="18288" anchor="ctr">
                    <a:solidFill>
                      <a:srgbClr val="FFFFFF"/>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중앙대</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수능89 / 수능67(등급)+서류33(최저 3합7)</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직관적 이원화</a:t>
                      </a:r>
                    </a:p>
                  </a:txBody>
                  <a:tcPr marL="64008" marR="45720" marT="18288" marB="18288" anchor="ctr">
                    <a:solidFill>
                      <a:srgbClr val="F3EEE1"/>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경희대</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수능90 + 교과·출결봉사10 (수능형 100 병행)</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
                      </a:r>
                    </a:p>
                  </a:txBody>
                  <a:tcPr marL="64008" marR="45720" marT="18288" marB="18288" anchor="ctr">
                    <a:solidFill>
                      <a:srgbClr val="FFFFFF"/>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시립대/동국대</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수능80 + 교과·출결 20</a:t>
                      </a:r>
                    </a:p>
                  </a:txBody>
                  <a:tcPr marL="64008" marR="45720" marT="18288" marB="18288" anchor="ctr">
                    <a:solidFill>
                      <a:srgbClr val="F3EEE1"/>
                    </a:solidFill>
                  </a:tcPr>
                </a:tc>
                <a:tc>
                  <a:txBody>
                    <a:bodyPr wrap="square"/>
                    <a:lstStyle/>
                    <a:p>
                      <a:pPr algn="l">
                        <a:lnSpc>
                          <a:spcPct val="100000"/>
                        </a:lnSpc>
                      </a:pPr>
                      <a:r>
                        <a:rPr sz="1000" b="0" i="0">
                          <a:solidFill>
                            <a:srgbClr val="1A1A1A"/>
                          </a:solidFill>
                          <a:latin typeface="맑은 고딕"/>
                          <a:ea typeface="맑은 고딕"/>
                          <a:cs typeface="맑은 고딕"/>
                        </a:rPr>
                        <a:t/>
                      </a:r>
                    </a:p>
                  </a:txBody>
                  <a:tcPr marL="64008" marR="45720" marT="18288" marB="18288" anchor="ctr">
                    <a:solidFill>
                      <a:srgbClr val="F3EEE1"/>
                    </a:solidFill>
                  </a:tcPr>
                </a:tc>
              </a:tr>
              <a:tr h="379476">
                <a:tc>
                  <a:txBody>
                    <a:bodyPr wrap="square"/>
                    <a:lstStyle/>
                    <a:p>
                      <a:pPr algn="ctr">
                        <a:lnSpc>
                          <a:spcPct val="100000"/>
                        </a:lnSpc>
                      </a:pPr>
                      <a:r>
                        <a:rPr sz="1000" b="0" i="0">
                          <a:solidFill>
                            <a:srgbClr val="1A1A1A"/>
                          </a:solidFill>
                          <a:latin typeface="맑은 고딕"/>
                          <a:ea typeface="맑은 고딕"/>
                          <a:cs typeface="맑은 고딕"/>
                        </a:rPr>
                        <a:t>이대/서강/광운</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수능 100 (일부 전형)</a:t>
                      </a:r>
                    </a:p>
                  </a:txBody>
                  <a:tcPr marL="64008" marR="45720" marT="18288" marB="18288" anchor="ctr">
                    <a:solidFill>
                      <a:srgbClr val="FFFFFF"/>
                    </a:solidFill>
                  </a:tcPr>
                </a:tc>
                <a:tc>
                  <a:txBody>
                    <a:bodyPr wrap="square"/>
                    <a:lstStyle/>
                    <a:p>
                      <a:pPr algn="l">
                        <a:lnSpc>
                          <a:spcPct val="100000"/>
                        </a:lnSpc>
                      </a:pPr>
                      <a:r>
                        <a:rPr sz="1000" b="0" i="0">
                          <a:solidFill>
                            <a:srgbClr val="1A1A1A"/>
                          </a:solidFill>
                          <a:latin typeface="맑은 고딕"/>
                          <a:ea typeface="맑은 고딕"/>
                          <a:cs typeface="맑은 고딕"/>
                        </a:rPr>
                        <a:t>순수 수능 트랙</a:t>
                      </a:r>
                    </a:p>
                  </a:txBody>
                  <a:tcPr marL="64008" marR="45720" marT="18288" marB="18288" anchor="ctr">
                    <a:solidFill>
                      <a:srgbClr val="FFFFFF"/>
                    </a:solidFill>
                  </a:tcPr>
                </a:tc>
              </a:tr>
            </a:tbl>
          </a:graphicData>
        </a:graphic>
      </p:graphicFrame>
      <p:sp>
        <p:nvSpPr>
          <p:cNvPr id="7" name="Rounded Rectangle 6"/>
          <p:cNvSpPr/>
          <p:nvPr/>
        </p:nvSpPr>
        <p:spPr>
          <a:xfrm>
            <a:off x="640080" y="571500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Rounded Rectangle 7"/>
          <p:cNvSpPr/>
          <p:nvPr/>
        </p:nvSpPr>
        <p:spPr>
          <a:xfrm>
            <a:off x="841247" y="5843016"/>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9" name="TextBox 8"/>
          <p:cNvSpPr txBox="1"/>
          <p:nvPr/>
        </p:nvSpPr>
        <p:spPr>
          <a:xfrm>
            <a:off x="1920239" y="571500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'어느 대학이 유리한가'는 수능 성적표가 나온 뒤 환산해 봐야 압니다 — 원서 3장의 정밀 시뮬레이션이 필수.</a:t>
            </a:r>
          </a:p>
        </p:txBody>
      </p:sp>
      <p:sp>
        <p:nvSpPr>
          <p:cNvPr id="10" name="TextBox 9"/>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 세부 반영·군 배치는 확정 요강 확인. 최종 모집요강에 따라 변동될 수 있습니다.</a:t>
            </a:r>
          </a:p>
        </p:txBody>
      </p:sp>
      <p:sp>
        <p:nvSpPr>
          <p:cNvPr id="11" name="TextBox 10"/>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41</a:t>
            </a:r>
          </a:p>
        </p:txBody>
      </p:sp>
    </p:spTree>
  </p:cSld>
  <p:clrMapOvr>
    <a:masterClrMapping/>
  </p:clrMapOvr>
</p:sld>
</file>

<file path=ppt/slides/slide4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정시(수능)</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서울대 정시 — 게임의 규칙이 다릅니다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등급 합 선발 + 교과평가 40%</a:t>
            </a:r>
          </a:p>
        </p:txBody>
      </p:sp>
      <p:sp>
        <p:nvSpPr>
          <p:cNvPr id="6" name="Rounded Rectangle 5"/>
          <p:cNvSpPr/>
          <p:nvPr/>
        </p:nvSpPr>
        <p:spPr>
          <a:xfrm>
            <a:off x="640080" y="1691640"/>
            <a:ext cx="5349240" cy="20574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96112" y="1828800"/>
            <a:ext cx="4846320" cy="1828800"/>
          </a:xfrm>
          <a:prstGeom prst="rect">
            <a:avLst/>
          </a:prstGeom>
          <a:noFill/>
        </p:spPr>
        <p:txBody>
          <a:bodyPr wrap="square" anchor="t" lIns="0" rIns="0" tIns="0" bIns="0">
            <a:spAutoFit/>
          </a:bodyPr>
          <a:lstStyle/>
          <a:p>
            <a:pPr algn="l"/>
            <a:r>
              <a:rPr sz="1350" b="1" i="0">
                <a:solidFill>
                  <a:srgbClr val="03392A"/>
                </a:solidFill>
                <a:latin typeface="맑은 고딕"/>
                <a:ea typeface="맑은 고딕"/>
                <a:cs typeface="맑은 고딕"/>
              </a:rPr>
              <a:t>1단계 — 수능 100 (3배수)</a:t>
            </a:r>
          </a:p>
          <a:p>
            <a:pPr algn="l">
              <a:lnSpc>
                <a:spcPct val="135000"/>
              </a:lnSpc>
              <a:spcBef>
                <a:spcPts val="600"/>
              </a:spcBef>
            </a:pPr>
            <a:r>
              <a:rPr sz="1150" b="0" i="0">
                <a:solidFill>
                  <a:srgbClr val="3A372F"/>
                </a:solidFill>
                <a:latin typeface="맑은 고딕"/>
                <a:ea typeface="맑은 고딕"/>
                <a:cs typeface="맑은 고딕"/>
              </a:rPr>
              <a:t>표준점수가 아니라 </a:t>
            </a:r>
            <a:r>
              <a:rPr sz="1150" b="1" i="0">
                <a:solidFill>
                  <a:srgbClr val="A63A2B"/>
                </a:solidFill>
                <a:latin typeface="맑은 고딕"/>
                <a:ea typeface="맑은 고딕"/>
                <a:cs typeface="맑은 고딕"/>
              </a:rPr>
              <a:t>전 영역 '등급 합'</a:t>
            </a:r>
            <a:r>
              <a:rPr sz="1150" b="0" i="0">
                <a:solidFill>
                  <a:srgbClr val="3A372F"/>
                </a:solidFill>
                <a:latin typeface="맑은 고딕"/>
                <a:ea typeface="맑은 고딕"/>
                <a:cs typeface="맑은 고딕"/>
              </a:rPr>
              <a:t>으로 3배수를 자릅니다 (국·수·영·한국사·통사·통과).</a:t>
            </a:r>
          </a:p>
          <a:p>
            <a:pPr algn="l">
              <a:lnSpc>
                <a:spcPct val="130000"/>
              </a:lnSpc>
              <a:spcBef>
                <a:spcPts val="700"/>
              </a:spcBef>
            </a:pPr>
            <a:r>
              <a:rPr sz="1150" b="1" i="0">
                <a:solidFill>
                  <a:srgbClr val="1A1A1A"/>
                </a:solidFill>
                <a:latin typeface="맑은 고딕"/>
                <a:ea typeface="맑은 고딕"/>
                <a:cs typeface="맑은 고딕"/>
              </a:rPr>
              <a:t>→ 영어·한국사 포함 어느 한 과목도 버릴 수 없습니다. '골고루 잘하는 학생'을 먼저 거릅니다.</a:t>
            </a:r>
          </a:p>
        </p:txBody>
      </p:sp>
      <p:sp>
        <p:nvSpPr>
          <p:cNvPr id="8" name="Rounded Rectangle 7"/>
          <p:cNvSpPr/>
          <p:nvPr/>
        </p:nvSpPr>
        <p:spPr>
          <a:xfrm>
            <a:off x="6263640" y="1691640"/>
            <a:ext cx="5285232" cy="20574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9" name="TextBox 8"/>
          <p:cNvSpPr txBox="1"/>
          <p:nvPr/>
        </p:nvSpPr>
        <p:spPr>
          <a:xfrm>
            <a:off x="6519672" y="1828800"/>
            <a:ext cx="4800600" cy="1828800"/>
          </a:xfrm>
          <a:prstGeom prst="rect">
            <a:avLst/>
          </a:prstGeom>
          <a:noFill/>
        </p:spPr>
        <p:txBody>
          <a:bodyPr wrap="square" anchor="t" lIns="0" rIns="0" tIns="0" bIns="0">
            <a:spAutoFit/>
          </a:bodyPr>
          <a:lstStyle/>
          <a:p>
            <a:pPr algn="l"/>
            <a:r>
              <a:rPr sz="1350" b="1" i="0">
                <a:solidFill>
                  <a:srgbClr val="03392A"/>
                </a:solidFill>
                <a:latin typeface="맑은 고딕"/>
                <a:ea typeface="맑은 고딕"/>
                <a:cs typeface="맑은 고딕"/>
              </a:rPr>
              <a:t>2단계 — 백분위 60 + 교과평가 40</a:t>
            </a:r>
          </a:p>
          <a:p>
            <a:pPr algn="l">
              <a:lnSpc>
                <a:spcPct val="135000"/>
              </a:lnSpc>
              <a:spcBef>
                <a:spcPts val="600"/>
              </a:spcBef>
            </a:pPr>
            <a:r>
              <a:rPr sz="1150" b="0" i="0">
                <a:solidFill>
                  <a:srgbClr val="3A372F"/>
                </a:solidFill>
                <a:latin typeface="맑은 고딕"/>
                <a:ea typeface="맑은 고딕"/>
                <a:cs typeface="맑은 고딕"/>
              </a:rPr>
              <a:t>교과평가 = 과목 선택 + 세특 + 출결 + 행동특성(담임 평가)까지 정성 반영.</a:t>
            </a:r>
          </a:p>
          <a:p>
            <a:pPr algn="l">
              <a:lnSpc>
                <a:spcPct val="135000"/>
              </a:lnSpc>
              <a:spcBef>
                <a:spcPts val="700"/>
              </a:spcBef>
            </a:pPr>
            <a:r>
              <a:rPr sz="1150" b="0" i="0">
                <a:solidFill>
                  <a:srgbClr val="3A372F"/>
                </a:solidFill>
                <a:latin typeface="맑은 고딕"/>
                <a:ea typeface="맑은 고딕"/>
                <a:cs typeface="맑은 고딕"/>
              </a:rPr>
              <a:t>교과평가 1점 차 = </a:t>
            </a:r>
            <a:r>
              <a:rPr sz="1150" b="1" i="0">
                <a:solidFill>
                  <a:srgbClr val="A63A2B"/>
                </a:solidFill>
                <a:latin typeface="맑은 고딕"/>
                <a:ea typeface="맑은 고딕"/>
                <a:cs typeface="맑은 고딕"/>
              </a:rPr>
              <a:t>국·수 백분위 약 5점, 사회 17점·과학 10점</a:t>
            </a:r>
            <a:r>
              <a:rPr sz="1150" b="0" i="0">
                <a:solidFill>
                  <a:srgbClr val="3A372F"/>
                </a:solidFill>
                <a:latin typeface="맑은 고딕"/>
                <a:ea typeface="맑은 고딕"/>
                <a:cs typeface="맑은 고딕"/>
              </a:rPr>
              <a:t>에 상당하는 파괴력 (분석 기준).</a:t>
            </a:r>
          </a:p>
        </p:txBody>
      </p:sp>
      <p:sp>
        <p:nvSpPr>
          <p:cNvPr id="10" name="Rounded Rectangle 9"/>
          <p:cNvSpPr/>
          <p:nvPr/>
        </p:nvSpPr>
        <p:spPr>
          <a:xfrm>
            <a:off x="640080" y="3977639"/>
            <a:ext cx="10911535" cy="155448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914400" y="4133087"/>
            <a:ext cx="10362895" cy="1280160"/>
          </a:xfrm>
          <a:prstGeom prst="rect">
            <a:avLst/>
          </a:prstGeom>
          <a:noFill/>
        </p:spPr>
        <p:txBody>
          <a:bodyPr wrap="square" anchor="t" lIns="0" rIns="0" tIns="0" bIns="0">
            <a:spAutoFit/>
          </a:bodyPr>
          <a:lstStyle/>
          <a:p>
            <a:pPr algn="l"/>
            <a:r>
              <a:rPr sz="1250" b="1" i="0">
                <a:solidFill>
                  <a:srgbClr val="8A6F2E"/>
                </a:solidFill>
                <a:latin typeface="맑은 고딕"/>
                <a:ea typeface="맑은 고딕"/>
                <a:cs typeface="맑은 고딕"/>
              </a:rPr>
              <a:t>이것이 의미하는 것</a:t>
            </a:r>
          </a:p>
          <a:p>
            <a:pPr algn="l">
              <a:lnSpc>
                <a:spcPct val="135000"/>
              </a:lnSpc>
              <a:spcBef>
                <a:spcPts val="600"/>
              </a:spcBef>
            </a:pPr>
            <a:r>
              <a:rPr sz="1150" b="0" i="0">
                <a:solidFill>
                  <a:srgbClr val="3A372F"/>
                </a:solidFill>
                <a:latin typeface="맑은 고딕"/>
                <a:ea typeface="맑은 고딕"/>
                <a:cs typeface="맑은 고딕"/>
              </a:rPr>
              <a:t>· 수능 만점권도 학교생활 기록이 무너져 있으면 2단계에서 뒤집힙니다 — 실제로 '수능 성적 역전 합격'이 설계된 전형입니다.</a:t>
            </a:r>
          </a:p>
          <a:p>
            <a:pPr algn="l">
              <a:lnSpc>
                <a:spcPct val="135000"/>
              </a:lnSpc>
              <a:spcBef>
                <a:spcPts val="400"/>
              </a:spcBef>
            </a:pPr>
            <a:r>
              <a:rPr sz="1150" b="0" i="0">
                <a:solidFill>
                  <a:srgbClr val="3A372F"/>
                </a:solidFill>
                <a:latin typeface="맑은 고딕"/>
                <a:ea typeface="맑은 고딕"/>
                <a:cs typeface="맑은 고딕"/>
              </a:rPr>
              <a:t>· 학교생활을 지킨 학생에게 서울대 정시는 '3학년 2학기까지의 장기전' — 버린 학생에게는 처음부터 닫힌 문입니다.</a:t>
            </a:r>
          </a:p>
        </p:txBody>
      </p:sp>
      <p:sp>
        <p:nvSpPr>
          <p:cNvPr id="12" name="Rounded Rectangle 11"/>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3" name="Rounded Rectangle 12"/>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4" name="TextBox 13"/>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서울대가 만든 기준은 곧 시장의 기준이 됩니다 — '정시형'이라는 말이 사라지는 이유.</a:t>
            </a:r>
          </a:p>
        </p:txBody>
      </p:sp>
      <p:sp>
        <p:nvSpPr>
          <p:cNvPr id="15" name="TextBox 14"/>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서울대 2028 시행계획 · 입시 분석. 최종 모집요강에 따라 변동될 수 있습니다.</a:t>
            </a:r>
          </a:p>
        </p:txBody>
      </p:sp>
      <p:sp>
        <p:nvSpPr>
          <p:cNvPr id="16" name="TextBox 15"/>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42</a:t>
            </a:r>
          </a:p>
        </p:txBody>
      </p:sp>
    </p:spTree>
  </p:cSld>
  <p:clrMapOvr>
    <a:masterClrMapping/>
  </p:clrMapOvr>
</p:sld>
</file>

<file path=ppt/slides/slide4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3 · 정시(수능)</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N수의 시대, 그러나 재학생의 문이 따로 열립니다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경쟁 구도와 마지막 복병까지</a:t>
            </a:r>
          </a:p>
        </p:txBody>
      </p:sp>
      <p:sp>
        <p:nvSpPr>
          <p:cNvPr id="6" name="Rounded Rectangle 5"/>
          <p:cNvSpPr/>
          <p:nvPr/>
        </p:nvSpPr>
        <p:spPr>
          <a:xfrm>
            <a:off x="640080" y="1737360"/>
            <a:ext cx="10911535" cy="11887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96112" y="2121408"/>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1</a:t>
            </a:r>
          </a:p>
        </p:txBody>
      </p:sp>
      <p:sp>
        <p:nvSpPr>
          <p:cNvPr id="8" name="TextBox 7"/>
          <p:cNvSpPr txBox="1"/>
          <p:nvPr/>
        </p:nvSpPr>
        <p:spPr>
          <a:xfrm>
            <a:off x="1508760" y="1901952"/>
            <a:ext cx="9722815"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재학생 전용 정시 신설</a:t>
            </a:r>
          </a:p>
        </p:txBody>
      </p:sp>
      <p:sp>
        <p:nvSpPr>
          <p:cNvPr id="9" name="TextBox 8"/>
          <p:cNvSpPr txBox="1"/>
          <p:nvPr/>
        </p:nvSpPr>
        <p:spPr>
          <a:xfrm>
            <a:off x="1508760" y="2267712"/>
            <a:ext cx="9722815" cy="594360"/>
          </a:xfrm>
          <a:prstGeom prst="rect">
            <a:avLst/>
          </a:prstGeom>
          <a:noFill/>
        </p:spPr>
        <p:txBody>
          <a:bodyPr wrap="square" anchor="t" lIns="0" rIns="0" tIns="0" bIns="0">
            <a:spAutoFit/>
          </a:bodyPr>
          <a:lstStyle/>
          <a:p>
            <a:pPr algn="l">
              <a:lnSpc>
                <a:spcPct val="130000"/>
              </a:lnSpc>
            </a:pPr>
            <a:r>
              <a:rPr sz="1100" b="0" i="0">
                <a:solidFill>
                  <a:srgbClr val="3A372F"/>
                </a:solidFill>
                <a:latin typeface="맑은 고딕"/>
                <a:ea typeface="맑은 고딕"/>
                <a:cs typeface="맑은 고딕"/>
              </a:rPr>
              <a:t>고려대 교과우수 · 서강대 지역균형 — 졸업생과 분리된 트랙(백분위 활용). 학교생활을 지킨 재학생의 보상 구간.</a:t>
            </a:r>
          </a:p>
        </p:txBody>
      </p:sp>
      <p:sp>
        <p:nvSpPr>
          <p:cNvPr id="10" name="Rounded Rectangle 9"/>
          <p:cNvSpPr/>
          <p:nvPr/>
        </p:nvSpPr>
        <p:spPr>
          <a:xfrm>
            <a:off x="640080" y="3035808"/>
            <a:ext cx="10911535" cy="11887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896112" y="3419856"/>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2</a:t>
            </a:r>
          </a:p>
        </p:txBody>
      </p:sp>
      <p:sp>
        <p:nvSpPr>
          <p:cNvPr id="12" name="TextBox 11"/>
          <p:cNvSpPr txBox="1"/>
          <p:nvPr/>
        </p:nvSpPr>
        <p:spPr>
          <a:xfrm>
            <a:off x="1508760" y="3200400"/>
            <a:ext cx="9722815"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N수의 규모</a:t>
            </a:r>
          </a:p>
        </p:txBody>
      </p:sp>
      <p:sp>
        <p:nvSpPr>
          <p:cNvPr id="13" name="TextBox 12"/>
          <p:cNvSpPr txBox="1"/>
          <p:nvPr/>
        </p:nvSpPr>
        <p:spPr>
          <a:xfrm>
            <a:off x="1508760" y="3566160"/>
            <a:ext cx="9722815" cy="594360"/>
          </a:xfrm>
          <a:prstGeom prst="rect">
            <a:avLst/>
          </a:prstGeom>
          <a:noFill/>
        </p:spPr>
        <p:txBody>
          <a:bodyPr wrap="square" anchor="t" lIns="0" rIns="0" tIns="0" bIns="0">
            <a:spAutoFit/>
          </a:bodyPr>
          <a:lstStyle/>
          <a:p>
            <a:pPr algn="l">
              <a:lnSpc>
                <a:spcPct val="130000"/>
              </a:lnSpc>
            </a:pPr>
            <a:r>
              <a:rPr sz="1100" b="0" i="0">
                <a:solidFill>
                  <a:srgbClr val="3A372F"/>
                </a:solidFill>
                <a:latin typeface="맑은 고딕"/>
                <a:ea typeface="맑은 고딕"/>
                <a:cs typeface="맑은 고딕"/>
              </a:rPr>
              <a:t>수능 응시 졸업생 15~16만 명 규모. 9월 모평 이후 '모평에 없던' 인원이 수만 명 단위로 유입 — 재학생이 경험하지 못한 경쟁자입니다.</a:t>
            </a:r>
          </a:p>
        </p:txBody>
      </p:sp>
      <p:sp>
        <p:nvSpPr>
          <p:cNvPr id="14" name="Rounded Rectangle 13"/>
          <p:cNvSpPr/>
          <p:nvPr/>
        </p:nvSpPr>
        <p:spPr>
          <a:xfrm>
            <a:off x="640080" y="4334256"/>
            <a:ext cx="10911535" cy="11887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896112" y="4718304"/>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3</a:t>
            </a:r>
          </a:p>
        </p:txBody>
      </p:sp>
      <p:sp>
        <p:nvSpPr>
          <p:cNvPr id="16" name="TextBox 15"/>
          <p:cNvSpPr txBox="1"/>
          <p:nvPr/>
        </p:nvSpPr>
        <p:spPr>
          <a:xfrm>
            <a:off x="1508760" y="4498848"/>
            <a:ext cx="9722815"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복병: 통합사회·통합과학</a:t>
            </a:r>
          </a:p>
        </p:txBody>
      </p:sp>
      <p:sp>
        <p:nvSpPr>
          <p:cNvPr id="17" name="TextBox 16"/>
          <p:cNvSpPr txBox="1"/>
          <p:nvPr/>
        </p:nvSpPr>
        <p:spPr>
          <a:xfrm>
            <a:off x="1508760" y="4864608"/>
            <a:ext cx="9722815" cy="594360"/>
          </a:xfrm>
          <a:prstGeom prst="rect">
            <a:avLst/>
          </a:prstGeom>
          <a:noFill/>
        </p:spPr>
        <p:txBody>
          <a:bodyPr wrap="square" anchor="t" lIns="0" rIns="0" tIns="0" bIns="0">
            <a:spAutoFit/>
          </a:bodyPr>
          <a:lstStyle/>
          <a:p>
            <a:pPr algn="l">
              <a:lnSpc>
                <a:spcPct val="130000"/>
              </a:lnSpc>
            </a:pPr>
            <a:r>
              <a:rPr sz="1100" b="0" i="0">
                <a:solidFill>
                  <a:srgbClr val="3A372F"/>
                </a:solidFill>
                <a:latin typeface="맑은 고딕"/>
                <a:ea typeface="맑은 고딕"/>
                <a:cs typeface="맑은 고딕"/>
              </a:rPr>
              <a:t>재학생·N수 모두 대비가 소홀한 영역 — 등급 컷이 출렁입니다. 수능최저와 서울대 등급 합의 승부처가 될 수 있습니다.</a:t>
            </a:r>
          </a:p>
        </p:txBody>
      </p:sp>
      <p:sp>
        <p:nvSpPr>
          <p:cNvPr id="18" name="Rounded Rectangle 1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Rounded Rectangle 1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0" name="TextBox 1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정시 준비의 정의가 바뀝니다 — 수능 실력 + 3학년 2학기까지의 학교생활, 둘 다입니다.</a:t>
            </a:r>
          </a:p>
        </p:txBody>
      </p:sp>
      <p:sp>
        <p:nvSpPr>
          <p:cNvPr id="21" name="TextBox 2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수능 응시 통계 · 입시 설명회 분석. 최종 모집요강에 따라 변동될 수 있습니다.</a:t>
            </a:r>
          </a:p>
        </p:txBody>
      </p:sp>
      <p:sp>
        <p:nvSpPr>
          <p:cNvPr id="22" name="TextBox 2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43</a:t>
            </a:r>
          </a:p>
        </p:txBody>
      </p:sp>
    </p:spTree>
  </p:cSld>
  <p:clrMapOvr>
    <a:masterClrMapping/>
  </p:clrMapOvr>
</p:sld>
</file>

<file path=ppt/slides/slide4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498079" y="1005840"/>
            <a:ext cx="4937760" cy="4754880"/>
          </a:xfrm>
          <a:prstGeom prst="rect">
            <a:avLst/>
          </a:prstGeom>
          <a:noFill/>
        </p:spPr>
        <p:txBody>
          <a:bodyPr wrap="none" anchor="t" lIns="0" rIns="0" tIns="0" bIns="0">
            <a:spAutoFit/>
          </a:bodyPr>
          <a:lstStyle/>
          <a:p>
            <a:pPr algn="l"/>
            <a:r>
              <a:rPr sz="5200" b="1" i="0">
                <a:solidFill>
                  <a:srgbClr val="0A5240"/>
                </a:solidFill>
                <a:latin typeface="Times New Roman"/>
                <a:ea typeface="Times New Roman"/>
                <a:cs typeface="Times New Roman"/>
              </a:rPr>
              <a:t>PART</a:t>
            </a:r>
          </a:p>
          <a:p>
            <a:pPr algn="l"/>
            <a:r>
              <a:rPr sz="23000" b="1" i="0">
                <a:solidFill>
                  <a:srgbClr val="0A5240"/>
                </a:solidFill>
                <a:latin typeface="Times New Roman"/>
                <a:ea typeface="Times New Roman"/>
                <a:cs typeface="Times New Roman"/>
              </a:rPr>
              <a:t>4</a:t>
            </a:r>
          </a:p>
        </p:txBody>
      </p:sp>
      <p:sp>
        <p:nvSpPr>
          <p:cNvPr id="4" name="TextBox 3"/>
          <p:cNvSpPr txBox="1"/>
          <p:nvPr/>
        </p:nvSpPr>
        <p:spPr>
          <a:xfrm>
            <a:off x="640080" y="2148840"/>
            <a:ext cx="2377440" cy="457200"/>
          </a:xfrm>
          <a:prstGeom prst="rect">
            <a:avLst/>
          </a:prstGeom>
          <a:noFill/>
        </p:spPr>
        <p:txBody>
          <a:bodyPr wrap="none" anchor="t" lIns="0" rIns="0" tIns="0" bIns="0">
            <a:spAutoFit/>
          </a:bodyPr>
          <a:lstStyle/>
          <a:p>
            <a:pPr algn="l"/>
            <a:r>
              <a:rPr sz="1400" b="1" i="0" spc="400">
                <a:solidFill>
                  <a:srgbClr val="B99950"/>
                </a:solidFill>
                <a:latin typeface="맑은 고딕"/>
                <a:ea typeface="맑은 고딕"/>
                <a:cs typeface="맑은 고딕"/>
              </a:rPr>
              <a:t>PART 4</a:t>
            </a:r>
          </a:p>
        </p:txBody>
      </p:sp>
      <p:sp>
        <p:nvSpPr>
          <p:cNvPr id="5" name="TextBox 4"/>
          <p:cNvSpPr txBox="1"/>
          <p:nvPr/>
        </p:nvSpPr>
        <p:spPr>
          <a:xfrm>
            <a:off x="640080" y="2606040"/>
            <a:ext cx="8778240" cy="1097280"/>
          </a:xfrm>
          <a:prstGeom prst="rect">
            <a:avLst/>
          </a:prstGeom>
          <a:noFill/>
        </p:spPr>
        <p:txBody>
          <a:bodyPr wrap="square" anchor="t" lIns="0" rIns="0" tIns="0" bIns="0">
            <a:spAutoFit/>
          </a:bodyPr>
          <a:lstStyle/>
          <a:p>
            <a:pPr algn="l"/>
            <a:r>
              <a:rPr sz="4000" b="1" i="0">
                <a:solidFill>
                  <a:srgbClr val="FCF4E2"/>
                </a:solidFill>
                <a:latin typeface="맑은 고딕"/>
                <a:ea typeface="맑은 고딕"/>
                <a:cs typeface="맑은 고딕"/>
              </a:rPr>
              <a:t>학년별 실행 전략</a:t>
            </a:r>
          </a:p>
        </p:txBody>
      </p:sp>
      <p:sp>
        <p:nvSpPr>
          <p:cNvPr id="6" name="TextBox 5"/>
          <p:cNvSpPr txBox="1"/>
          <p:nvPr/>
        </p:nvSpPr>
        <p:spPr>
          <a:xfrm>
            <a:off x="640080" y="3611880"/>
            <a:ext cx="8412480" cy="822960"/>
          </a:xfrm>
          <a:prstGeom prst="rect">
            <a:avLst/>
          </a:prstGeom>
          <a:noFill/>
        </p:spPr>
        <p:txBody>
          <a:bodyPr wrap="square" anchor="t" lIns="0" rIns="0" tIns="0" bIns="0">
            <a:spAutoFit/>
          </a:bodyPr>
          <a:lstStyle/>
          <a:p>
            <a:pPr algn="l">
              <a:lnSpc>
                <a:spcPct val="135000"/>
              </a:lnSpc>
            </a:pPr>
            <a:r>
              <a:rPr sz="1450" b="0" i="0">
                <a:solidFill>
                  <a:srgbClr val="C6BFA8"/>
                </a:solidFill>
                <a:latin typeface="맑은 고딕"/>
                <a:ea typeface="맑은 고딕"/>
                <a:cs typeface="맑은 고딕"/>
              </a:rPr>
              <a:t>제도 분석은 끝났습니다 — 이제 '우리 아이'의 이야기입니다.
지금, 무엇부터 해야 하는가.</a:t>
            </a:r>
          </a:p>
        </p:txBody>
      </p:sp>
      <p:sp>
        <p:nvSpPr>
          <p:cNvPr id="7" name="Rounded Rectangle 6"/>
          <p:cNvSpPr/>
          <p:nvPr/>
        </p:nvSpPr>
        <p:spPr>
          <a:xfrm>
            <a:off x="640080" y="4892040"/>
            <a:ext cx="1659636"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5대 관리 포인트</a:t>
            </a:r>
          </a:p>
        </p:txBody>
      </p:sp>
      <p:sp>
        <p:nvSpPr>
          <p:cNvPr id="8" name="Rounded Rectangle 7"/>
          <p:cNvSpPr/>
          <p:nvPr/>
        </p:nvSpPr>
        <p:spPr>
          <a:xfrm>
            <a:off x="2528315" y="4892040"/>
            <a:ext cx="2084831"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내신×모의고사 매트릭스</a:t>
            </a:r>
          </a:p>
        </p:txBody>
      </p:sp>
      <p:sp>
        <p:nvSpPr>
          <p:cNvPr id="9" name="Rounded Rectangle 8"/>
          <p:cNvSpPr/>
          <p:nvPr/>
        </p:nvSpPr>
        <p:spPr>
          <a:xfrm>
            <a:off x="4841748" y="4892040"/>
            <a:ext cx="1376172"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학년별 로드맵</a:t>
            </a:r>
          </a:p>
        </p:txBody>
      </p:sp>
      <p:sp>
        <p:nvSpPr>
          <p:cNvPr id="10" name="TextBox 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44</a:t>
            </a:r>
          </a:p>
        </p:txBody>
      </p:sp>
    </p:spTree>
  </p:cSld>
  <p:clrMapOvr>
    <a:masterClrMapping/>
  </p:clrMapOvr>
</p:sld>
</file>

<file path=ppt/slides/slide4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4 · 실행 전략</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오늘의 결론 — 다섯 가지 동시 관리</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전형이 어떻게 바뀌어도 이 다섯이 흔들리지 않는 축입니다</a:t>
            </a:r>
          </a:p>
        </p:txBody>
      </p:sp>
      <p:sp>
        <p:nvSpPr>
          <p:cNvPr id="6" name="Rounded Rectangle 5"/>
          <p:cNvSpPr/>
          <p:nvPr/>
        </p:nvSpPr>
        <p:spPr>
          <a:xfrm>
            <a:off x="640080" y="1783080"/>
            <a:ext cx="205740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22959" y="1993392"/>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1</a:t>
            </a:r>
          </a:p>
        </p:txBody>
      </p:sp>
      <p:sp>
        <p:nvSpPr>
          <p:cNvPr id="8" name="TextBox 7"/>
          <p:cNvSpPr txBox="1"/>
          <p:nvPr/>
        </p:nvSpPr>
        <p:spPr>
          <a:xfrm>
            <a:off x="1325880" y="2048256"/>
            <a:ext cx="1325880" cy="365760"/>
          </a:xfrm>
          <a:prstGeom prst="rect">
            <a:avLst/>
          </a:prstGeom>
          <a:noFill/>
        </p:spPr>
        <p:txBody>
          <a:bodyPr wrap="square" anchor="t" lIns="0" rIns="0" tIns="0" bIns="0">
            <a:spAutoFit/>
          </a:bodyPr>
          <a:lstStyle/>
          <a:p>
            <a:pPr algn="l"/>
            <a:r>
              <a:rPr sz="1400" b="1" i="0">
                <a:solidFill>
                  <a:srgbClr val="1A1A1A"/>
                </a:solidFill>
                <a:latin typeface="맑은 고딕"/>
                <a:ea typeface="맑은 고딕"/>
                <a:cs typeface="맑은 고딕"/>
              </a:rPr>
              <a:t>원점수</a:t>
            </a:r>
          </a:p>
        </p:txBody>
      </p:sp>
      <p:sp>
        <p:nvSpPr>
          <p:cNvPr id="9" name="TextBox 8"/>
          <p:cNvSpPr txBox="1"/>
          <p:nvPr/>
        </p:nvSpPr>
        <p:spPr>
          <a:xfrm>
            <a:off x="822959" y="2606040"/>
            <a:ext cx="1737360" cy="1737360"/>
          </a:xfrm>
          <a:prstGeom prst="rect">
            <a:avLst/>
          </a:prstGeom>
          <a:noFill/>
        </p:spPr>
        <p:txBody>
          <a:bodyPr wrap="square" anchor="t" lIns="0" rIns="0" tIns="0" bIns="0">
            <a:spAutoFit/>
          </a:bodyPr>
          <a:lstStyle/>
          <a:p>
            <a:pPr algn="l">
              <a:lnSpc>
                <a:spcPct val="135000"/>
              </a:lnSpc>
            </a:pPr>
            <a:r>
              <a:rPr sz="1019" b="0" i="0">
                <a:solidFill>
                  <a:srgbClr val="3A372F"/>
                </a:solidFill>
                <a:latin typeface="맑은 고딕"/>
                <a:ea typeface="맑은 고딕"/>
                <a:cs typeface="맑은 고딕"/>
              </a:rPr>
              <a:t>분할점수·환산이 어떻게 바뀌어도
원점수가 높으면 모든 계산에서 유리</a:t>
            </a:r>
          </a:p>
        </p:txBody>
      </p:sp>
      <p:sp>
        <p:nvSpPr>
          <p:cNvPr id="10" name="Rounded Rectangle 9"/>
          <p:cNvSpPr/>
          <p:nvPr/>
        </p:nvSpPr>
        <p:spPr>
          <a:xfrm>
            <a:off x="2852928" y="1783080"/>
            <a:ext cx="205740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3035808" y="1993392"/>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2</a:t>
            </a:r>
          </a:p>
        </p:txBody>
      </p:sp>
      <p:sp>
        <p:nvSpPr>
          <p:cNvPr id="12" name="TextBox 11"/>
          <p:cNvSpPr txBox="1"/>
          <p:nvPr/>
        </p:nvSpPr>
        <p:spPr>
          <a:xfrm>
            <a:off x="3538728" y="2048256"/>
            <a:ext cx="1325880" cy="365760"/>
          </a:xfrm>
          <a:prstGeom prst="rect">
            <a:avLst/>
          </a:prstGeom>
          <a:noFill/>
        </p:spPr>
        <p:txBody>
          <a:bodyPr wrap="square" anchor="t" lIns="0" rIns="0" tIns="0" bIns="0">
            <a:spAutoFit/>
          </a:bodyPr>
          <a:lstStyle/>
          <a:p>
            <a:pPr algn="l"/>
            <a:r>
              <a:rPr sz="1400" b="1" i="0">
                <a:solidFill>
                  <a:srgbClr val="1A1A1A"/>
                </a:solidFill>
                <a:latin typeface="맑은 고딕"/>
                <a:ea typeface="맑은 고딕"/>
                <a:cs typeface="맑은 고딕"/>
              </a:rPr>
              <a:t>과목 선택</a:t>
            </a:r>
          </a:p>
        </p:txBody>
      </p:sp>
      <p:sp>
        <p:nvSpPr>
          <p:cNvPr id="13" name="TextBox 12"/>
          <p:cNvSpPr txBox="1"/>
          <p:nvPr/>
        </p:nvSpPr>
        <p:spPr>
          <a:xfrm>
            <a:off x="3035808" y="2606040"/>
            <a:ext cx="1737360" cy="1737360"/>
          </a:xfrm>
          <a:prstGeom prst="rect">
            <a:avLst/>
          </a:prstGeom>
          <a:noFill/>
        </p:spPr>
        <p:txBody>
          <a:bodyPr wrap="square" anchor="t" lIns="0" rIns="0" tIns="0" bIns="0">
            <a:spAutoFit/>
          </a:bodyPr>
          <a:lstStyle/>
          <a:p>
            <a:pPr algn="l">
              <a:lnSpc>
                <a:spcPct val="135000"/>
              </a:lnSpc>
            </a:pPr>
            <a:r>
              <a:rPr sz="1019" b="0" i="0">
                <a:solidFill>
                  <a:srgbClr val="3A372F"/>
                </a:solidFill>
                <a:latin typeface="맑은 고딕"/>
                <a:ea typeface="맑은 고딕"/>
                <a:cs typeface="맑은 고딕"/>
              </a:rPr>
              <a:t>권장과목 미이수 = 지원 자격 상실
고1 겨울, 진단 기반으로 설계</a:t>
            </a:r>
          </a:p>
        </p:txBody>
      </p:sp>
      <p:sp>
        <p:nvSpPr>
          <p:cNvPr id="14" name="Rounded Rectangle 13"/>
          <p:cNvSpPr/>
          <p:nvPr/>
        </p:nvSpPr>
        <p:spPr>
          <a:xfrm>
            <a:off x="5065776" y="1783080"/>
            <a:ext cx="205740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5248656" y="1993392"/>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3</a:t>
            </a:r>
          </a:p>
        </p:txBody>
      </p:sp>
      <p:sp>
        <p:nvSpPr>
          <p:cNvPr id="16" name="TextBox 15"/>
          <p:cNvSpPr txBox="1"/>
          <p:nvPr/>
        </p:nvSpPr>
        <p:spPr>
          <a:xfrm>
            <a:off x="5751576" y="2048256"/>
            <a:ext cx="1325880" cy="365760"/>
          </a:xfrm>
          <a:prstGeom prst="rect">
            <a:avLst/>
          </a:prstGeom>
          <a:noFill/>
        </p:spPr>
        <p:txBody>
          <a:bodyPr wrap="square" anchor="t" lIns="0" rIns="0" tIns="0" bIns="0">
            <a:spAutoFit/>
          </a:bodyPr>
          <a:lstStyle/>
          <a:p>
            <a:pPr algn="l"/>
            <a:r>
              <a:rPr sz="1400" b="1" i="0">
                <a:solidFill>
                  <a:srgbClr val="1A1A1A"/>
                </a:solidFill>
                <a:latin typeface="맑은 고딕"/>
                <a:ea typeface="맑은 고딕"/>
                <a:cs typeface="맑은 고딕"/>
              </a:rPr>
              <a:t>세특</a:t>
            </a:r>
          </a:p>
        </p:txBody>
      </p:sp>
      <p:sp>
        <p:nvSpPr>
          <p:cNvPr id="17" name="TextBox 16"/>
          <p:cNvSpPr txBox="1"/>
          <p:nvPr/>
        </p:nvSpPr>
        <p:spPr>
          <a:xfrm>
            <a:off x="5248656" y="2606040"/>
            <a:ext cx="1737360" cy="1737360"/>
          </a:xfrm>
          <a:prstGeom prst="rect">
            <a:avLst/>
          </a:prstGeom>
          <a:noFill/>
        </p:spPr>
        <p:txBody>
          <a:bodyPr wrap="square" anchor="t" lIns="0" rIns="0" tIns="0" bIns="0">
            <a:spAutoFit/>
          </a:bodyPr>
          <a:lstStyle/>
          <a:p>
            <a:pPr algn="l">
              <a:lnSpc>
                <a:spcPct val="135000"/>
              </a:lnSpc>
            </a:pPr>
            <a:r>
              <a:rPr sz="1019" b="0" i="0">
                <a:solidFill>
                  <a:srgbClr val="3A372F"/>
                </a:solidFill>
                <a:latin typeface="맑은 고딕"/>
                <a:ea typeface="맑은 고딕"/>
                <a:cs typeface="맑은 고딕"/>
              </a:rPr>
              <a:t>교과·종합은 물론 정시(서울대 등)까지
침투 — 학기 초 활동 설계가 핵심</a:t>
            </a:r>
          </a:p>
        </p:txBody>
      </p:sp>
      <p:sp>
        <p:nvSpPr>
          <p:cNvPr id="18" name="Rounded Rectangle 17"/>
          <p:cNvSpPr/>
          <p:nvPr/>
        </p:nvSpPr>
        <p:spPr>
          <a:xfrm>
            <a:off x="7278624" y="1783080"/>
            <a:ext cx="205740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Oval 18"/>
          <p:cNvSpPr/>
          <p:nvPr/>
        </p:nvSpPr>
        <p:spPr>
          <a:xfrm>
            <a:off x="7461504" y="1993392"/>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4</a:t>
            </a:r>
          </a:p>
        </p:txBody>
      </p:sp>
      <p:sp>
        <p:nvSpPr>
          <p:cNvPr id="20" name="TextBox 19"/>
          <p:cNvSpPr txBox="1"/>
          <p:nvPr/>
        </p:nvSpPr>
        <p:spPr>
          <a:xfrm>
            <a:off x="7964424" y="2048256"/>
            <a:ext cx="1325880" cy="365760"/>
          </a:xfrm>
          <a:prstGeom prst="rect">
            <a:avLst/>
          </a:prstGeom>
          <a:noFill/>
        </p:spPr>
        <p:txBody>
          <a:bodyPr wrap="square" anchor="t" lIns="0" rIns="0" tIns="0" bIns="0">
            <a:spAutoFit/>
          </a:bodyPr>
          <a:lstStyle/>
          <a:p>
            <a:pPr algn="l"/>
            <a:r>
              <a:rPr sz="1400" b="1" i="0">
                <a:solidFill>
                  <a:srgbClr val="1A1A1A"/>
                </a:solidFill>
                <a:latin typeface="맑은 고딕"/>
                <a:ea typeface="맑은 고딕"/>
                <a:cs typeface="맑은 고딕"/>
              </a:rPr>
              <a:t>수능</a:t>
            </a:r>
          </a:p>
        </p:txBody>
      </p:sp>
      <p:sp>
        <p:nvSpPr>
          <p:cNvPr id="21" name="TextBox 20"/>
          <p:cNvSpPr txBox="1"/>
          <p:nvPr/>
        </p:nvSpPr>
        <p:spPr>
          <a:xfrm>
            <a:off x="7461504" y="2606040"/>
            <a:ext cx="1737360" cy="1737360"/>
          </a:xfrm>
          <a:prstGeom prst="rect">
            <a:avLst/>
          </a:prstGeom>
          <a:noFill/>
        </p:spPr>
        <p:txBody>
          <a:bodyPr wrap="square" anchor="t" lIns="0" rIns="0" tIns="0" bIns="0">
            <a:spAutoFit/>
          </a:bodyPr>
          <a:lstStyle/>
          <a:p>
            <a:pPr algn="l">
              <a:lnSpc>
                <a:spcPct val="135000"/>
              </a:lnSpc>
            </a:pPr>
            <a:r>
              <a:rPr sz="1019" b="0" i="0">
                <a:solidFill>
                  <a:srgbClr val="3A372F"/>
                </a:solidFill>
                <a:latin typeface="맑은 고딕"/>
                <a:ea typeface="맑은 고딕"/>
                <a:cs typeface="맑은 고딕"/>
              </a:rPr>
              <a:t>수시의 최저이자 정시의 본진
고2-2학기 = 수능 범위의 70%</a:t>
            </a:r>
          </a:p>
        </p:txBody>
      </p:sp>
      <p:sp>
        <p:nvSpPr>
          <p:cNvPr id="22" name="Rounded Rectangle 21"/>
          <p:cNvSpPr/>
          <p:nvPr/>
        </p:nvSpPr>
        <p:spPr>
          <a:xfrm>
            <a:off x="9491472" y="1783080"/>
            <a:ext cx="2057400"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Oval 22"/>
          <p:cNvSpPr/>
          <p:nvPr/>
        </p:nvSpPr>
        <p:spPr>
          <a:xfrm>
            <a:off x="9674351" y="1993392"/>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5</a:t>
            </a:r>
          </a:p>
        </p:txBody>
      </p:sp>
      <p:sp>
        <p:nvSpPr>
          <p:cNvPr id="24" name="TextBox 23"/>
          <p:cNvSpPr txBox="1"/>
          <p:nvPr/>
        </p:nvSpPr>
        <p:spPr>
          <a:xfrm>
            <a:off x="10177272" y="2048256"/>
            <a:ext cx="1325880" cy="365760"/>
          </a:xfrm>
          <a:prstGeom prst="rect">
            <a:avLst/>
          </a:prstGeom>
          <a:noFill/>
        </p:spPr>
        <p:txBody>
          <a:bodyPr wrap="square" anchor="t" lIns="0" rIns="0" tIns="0" bIns="0">
            <a:spAutoFit/>
          </a:bodyPr>
          <a:lstStyle/>
          <a:p>
            <a:pPr algn="l"/>
            <a:r>
              <a:rPr sz="1400" b="1" i="0">
                <a:solidFill>
                  <a:srgbClr val="1A1A1A"/>
                </a:solidFill>
                <a:latin typeface="맑은 고딕"/>
                <a:ea typeface="맑은 고딕"/>
                <a:cs typeface="맑은 고딕"/>
              </a:rPr>
              <a:t>출결·태도</a:t>
            </a:r>
          </a:p>
        </p:txBody>
      </p:sp>
      <p:sp>
        <p:nvSpPr>
          <p:cNvPr id="25" name="TextBox 24"/>
          <p:cNvSpPr txBox="1"/>
          <p:nvPr/>
        </p:nvSpPr>
        <p:spPr>
          <a:xfrm>
            <a:off x="9674351" y="2606040"/>
            <a:ext cx="1737360" cy="1737360"/>
          </a:xfrm>
          <a:prstGeom prst="rect">
            <a:avLst/>
          </a:prstGeom>
          <a:noFill/>
        </p:spPr>
        <p:txBody>
          <a:bodyPr wrap="square" anchor="t" lIns="0" rIns="0" tIns="0" bIns="0">
            <a:spAutoFit/>
          </a:bodyPr>
          <a:lstStyle/>
          <a:p>
            <a:pPr algn="l">
              <a:lnSpc>
                <a:spcPct val="135000"/>
              </a:lnSpc>
            </a:pPr>
            <a:r>
              <a:rPr sz="1019" b="0" i="0">
                <a:solidFill>
                  <a:srgbClr val="3A372F"/>
                </a:solidFill>
                <a:latin typeface="맑은 고딕"/>
                <a:ea typeface="맑은 고딕"/>
                <a:cs typeface="맑은 고딕"/>
              </a:rPr>
              <a:t>미인정 1회가 감점 즉결
행동특성(담임 평가)까지 반영 시대</a:t>
            </a:r>
          </a:p>
        </p:txBody>
      </p:sp>
      <p:sp>
        <p:nvSpPr>
          <p:cNvPr id="26" name="Rounded Rectangle 25"/>
          <p:cNvSpPr/>
          <p:nvPr/>
        </p:nvSpPr>
        <p:spPr>
          <a:xfrm>
            <a:off x="640080" y="4709160"/>
            <a:ext cx="10911535" cy="86868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TextBox 26"/>
          <p:cNvSpPr txBox="1"/>
          <p:nvPr/>
        </p:nvSpPr>
        <p:spPr>
          <a:xfrm>
            <a:off x="914400" y="4818888"/>
            <a:ext cx="10362895" cy="685800"/>
          </a:xfrm>
          <a:prstGeom prst="rect">
            <a:avLst/>
          </a:prstGeom>
          <a:noFill/>
        </p:spPr>
        <p:txBody>
          <a:bodyPr wrap="square" anchor="t" lIns="0" rIns="0" tIns="0" bIns="0">
            <a:spAutoFit/>
          </a:bodyPr>
          <a:lstStyle/>
          <a:p>
            <a:pPr algn="l">
              <a:lnSpc>
                <a:spcPct val="135000"/>
              </a:lnSpc>
            </a:pPr>
            <a:r>
              <a:rPr sz="1250" b="1" i="0">
                <a:solidFill>
                  <a:srgbClr val="8A6F2E"/>
                </a:solidFill>
                <a:latin typeface="맑은 고딕"/>
                <a:ea typeface="맑은 고딕"/>
                <a:cs typeface="맑은 고딕"/>
              </a:rPr>
              <a:t>왜 '동시'인가  </a:t>
            </a:r>
            <a:r>
              <a:rPr sz="1150" b="0" i="0">
                <a:solidFill>
                  <a:srgbClr val="3A372F"/>
                </a:solidFill>
                <a:latin typeface="맑은 고딕"/>
                <a:ea typeface="맑은 고딕"/>
                <a:cs typeface="맑은 고딕"/>
              </a:rPr>
              <a:t>교과는 ①②③④⑤ 전부, 종합은 ②③⑤, 논술·정시도 ④+⑤를 요구합니다. 하나를 버리는 순간 쓸 수 있는 전형의 수가 줄어듭니다.</a:t>
            </a:r>
          </a:p>
        </p:txBody>
      </p:sp>
      <p:sp>
        <p:nvSpPr>
          <p:cNvPr id="28" name="Rounded Rectangle 2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Rounded Rectangle 2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0" name="TextBox 2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다섯 축의 '동시 관리'가 2028 대입의 기본기입니다 — 순서가 아니라 병행입니다.</a:t>
            </a:r>
          </a:p>
        </p:txBody>
      </p:sp>
      <p:sp>
        <p:nvSpPr>
          <p:cNvPr id="31" name="TextBox 3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32" name="TextBox 3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45</a:t>
            </a:r>
          </a:p>
        </p:txBody>
      </p:sp>
    </p:spTree>
  </p:cSld>
  <p:clrMapOvr>
    <a:masterClrMapping/>
  </p:clrMapOvr>
</p:sld>
</file>

<file path=ppt/slides/slide4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4 · 실행 전략</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우리 아이 위치별 전략 — 내신 × 모의고사</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두 성적표를 겹쳐 보면 가야 할 전형이 보입니다</a:t>
            </a:r>
          </a:p>
        </p:txBody>
      </p:sp>
      <p:sp>
        <p:nvSpPr>
          <p:cNvPr id="6" name="TextBox 5"/>
          <p:cNvSpPr txBox="1"/>
          <p:nvPr/>
        </p:nvSpPr>
        <p:spPr>
          <a:xfrm>
            <a:off x="1691639" y="1472184"/>
            <a:ext cx="4856835" cy="2743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모의고사 강세</a:t>
            </a:r>
          </a:p>
        </p:txBody>
      </p:sp>
      <p:sp>
        <p:nvSpPr>
          <p:cNvPr id="7" name="TextBox 6"/>
          <p:cNvSpPr txBox="1"/>
          <p:nvPr/>
        </p:nvSpPr>
        <p:spPr>
          <a:xfrm>
            <a:off x="6694779" y="1472184"/>
            <a:ext cx="4856835" cy="2743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모의고사 약세</a:t>
            </a:r>
          </a:p>
        </p:txBody>
      </p:sp>
      <p:sp>
        <p:nvSpPr>
          <p:cNvPr id="8" name="TextBox 7"/>
          <p:cNvSpPr txBox="1"/>
          <p:nvPr/>
        </p:nvSpPr>
        <p:spPr>
          <a:xfrm>
            <a:off x="502919" y="2240280"/>
            <a:ext cx="1051560" cy="7315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내신
강세</a:t>
            </a:r>
          </a:p>
        </p:txBody>
      </p:sp>
      <p:sp>
        <p:nvSpPr>
          <p:cNvPr id="9" name="TextBox 8"/>
          <p:cNvSpPr txBox="1"/>
          <p:nvPr/>
        </p:nvSpPr>
        <p:spPr>
          <a:xfrm>
            <a:off x="502919" y="4023359"/>
            <a:ext cx="1051560" cy="731520"/>
          </a:xfrm>
          <a:prstGeom prst="rect">
            <a:avLst/>
          </a:prstGeom>
          <a:noFill/>
        </p:spPr>
        <p:txBody>
          <a:bodyPr wrap="square" anchor="t" lIns="0" rIns="0" tIns="0" bIns="0">
            <a:spAutoFit/>
          </a:bodyPr>
          <a:lstStyle/>
          <a:p>
            <a:pPr algn="ctr"/>
            <a:r>
              <a:rPr sz="1100" b="1" i="0">
                <a:solidFill>
                  <a:srgbClr val="8A6F2E"/>
                </a:solidFill>
                <a:latin typeface="맑은 고딕"/>
                <a:ea typeface="맑은 고딕"/>
                <a:cs typeface="맑은 고딕"/>
              </a:rPr>
              <a:t>내신
약세</a:t>
            </a:r>
          </a:p>
        </p:txBody>
      </p:sp>
      <p:sp>
        <p:nvSpPr>
          <p:cNvPr id="10" name="Rounded Rectangle 9"/>
          <p:cNvSpPr/>
          <p:nvPr/>
        </p:nvSpPr>
        <p:spPr>
          <a:xfrm>
            <a:off x="1691639" y="1783080"/>
            <a:ext cx="4856835"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TextBox 10"/>
          <p:cNvSpPr txBox="1"/>
          <p:nvPr/>
        </p:nvSpPr>
        <p:spPr>
          <a:xfrm>
            <a:off x="1911095" y="1947672"/>
            <a:ext cx="4417923" cy="365760"/>
          </a:xfrm>
          <a:prstGeom prst="rect">
            <a:avLst/>
          </a:prstGeom>
          <a:noFill/>
        </p:spPr>
        <p:txBody>
          <a:bodyPr wrap="square" anchor="t" lIns="0" rIns="0" tIns="0" bIns="0">
            <a:spAutoFit/>
          </a:bodyPr>
          <a:lstStyle/>
          <a:p>
            <a:pPr algn="l"/>
            <a:r>
              <a:rPr sz="1350" b="1" i="0">
                <a:solidFill>
                  <a:srgbClr val="2E6B4F"/>
                </a:solidFill>
                <a:latin typeface="맑은 고딕"/>
                <a:ea typeface="맑은 고딕"/>
                <a:cs typeface="맑은 고딕"/>
              </a:rPr>
              <a:t>전 전형 자유</a:t>
            </a:r>
          </a:p>
        </p:txBody>
      </p:sp>
      <p:sp>
        <p:nvSpPr>
          <p:cNvPr id="12" name="TextBox 11"/>
          <p:cNvSpPr txBox="1"/>
          <p:nvPr/>
        </p:nvSpPr>
        <p:spPr>
          <a:xfrm>
            <a:off x="1911095" y="2350008"/>
            <a:ext cx="4417923" cy="100584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교과·종합·정시 모두 열림. 논술은 불필요 — 카드 6+3장을 상향 중심으로 설계.</a:t>
            </a:r>
          </a:p>
        </p:txBody>
      </p:sp>
      <p:sp>
        <p:nvSpPr>
          <p:cNvPr id="13" name="Rounded Rectangle 12"/>
          <p:cNvSpPr/>
          <p:nvPr/>
        </p:nvSpPr>
        <p:spPr>
          <a:xfrm>
            <a:off x="6694779" y="1783080"/>
            <a:ext cx="4856835"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TextBox 13"/>
          <p:cNvSpPr txBox="1"/>
          <p:nvPr/>
        </p:nvSpPr>
        <p:spPr>
          <a:xfrm>
            <a:off x="6914235" y="1947672"/>
            <a:ext cx="4417923" cy="365760"/>
          </a:xfrm>
          <a:prstGeom prst="rect">
            <a:avLst/>
          </a:prstGeom>
          <a:noFill/>
        </p:spPr>
        <p:txBody>
          <a:bodyPr wrap="square" anchor="t" lIns="0" rIns="0" tIns="0" bIns="0">
            <a:spAutoFit/>
          </a:bodyPr>
          <a:lstStyle/>
          <a:p>
            <a:pPr algn="l"/>
            <a:r>
              <a:rPr sz="1350" b="1" i="0">
                <a:solidFill>
                  <a:srgbClr val="03392A"/>
                </a:solidFill>
                <a:latin typeface="맑은 고딕"/>
                <a:ea typeface="맑은 고딕"/>
                <a:cs typeface="맑은 고딕"/>
              </a:rPr>
              <a:t>교과·종합 본진</a:t>
            </a:r>
          </a:p>
        </p:txBody>
      </p:sp>
      <p:sp>
        <p:nvSpPr>
          <p:cNvPr id="15" name="TextBox 14"/>
          <p:cNvSpPr txBox="1"/>
          <p:nvPr/>
        </p:nvSpPr>
        <p:spPr>
          <a:xfrm>
            <a:off x="6914235" y="2350008"/>
            <a:ext cx="4417923" cy="100584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미션은 단 하나, 수능최저 확보. 최저만 넘기면 내신의 가치가 극대화됩니다.</a:t>
            </a:r>
          </a:p>
        </p:txBody>
      </p:sp>
      <p:sp>
        <p:nvSpPr>
          <p:cNvPr id="16" name="Rounded Rectangle 15"/>
          <p:cNvSpPr/>
          <p:nvPr/>
        </p:nvSpPr>
        <p:spPr>
          <a:xfrm>
            <a:off x="1691639" y="3602736"/>
            <a:ext cx="4856835"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TextBox 16"/>
          <p:cNvSpPr txBox="1"/>
          <p:nvPr/>
        </p:nvSpPr>
        <p:spPr>
          <a:xfrm>
            <a:off x="1911095" y="3767328"/>
            <a:ext cx="4417923" cy="365760"/>
          </a:xfrm>
          <a:prstGeom prst="rect">
            <a:avLst/>
          </a:prstGeom>
          <a:noFill/>
        </p:spPr>
        <p:txBody>
          <a:bodyPr wrap="square" anchor="t" lIns="0" rIns="0" tIns="0" bIns="0">
            <a:spAutoFit/>
          </a:bodyPr>
          <a:lstStyle/>
          <a:p>
            <a:pPr algn="l"/>
            <a:r>
              <a:rPr sz="1350" b="1" i="0">
                <a:solidFill>
                  <a:srgbClr val="03392A"/>
                </a:solidFill>
                <a:latin typeface="맑은 고딕"/>
                <a:ea typeface="맑은 고딕"/>
                <a:cs typeface="맑은 고딕"/>
              </a:rPr>
              <a:t>종합 상향 + 논술·정시</a:t>
            </a:r>
          </a:p>
        </p:txBody>
      </p:sp>
      <p:sp>
        <p:nvSpPr>
          <p:cNvPr id="18" name="TextBox 17"/>
          <p:cNvSpPr txBox="1"/>
          <p:nvPr/>
        </p:nvSpPr>
        <p:spPr>
          <a:xfrm>
            <a:off x="1911095" y="4169664"/>
            <a:ext cx="4417923" cy="100584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교과는 과감히 제외. 세특·서류의 결을 갖추면 종합 상향이 가능 — 수능 100 트랙 병행.</a:t>
            </a:r>
          </a:p>
        </p:txBody>
      </p:sp>
      <p:sp>
        <p:nvSpPr>
          <p:cNvPr id="19" name="Rounded Rectangle 18"/>
          <p:cNvSpPr/>
          <p:nvPr/>
        </p:nvSpPr>
        <p:spPr>
          <a:xfrm>
            <a:off x="6694779" y="3602736"/>
            <a:ext cx="4856835" cy="1691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0" name="TextBox 19"/>
          <p:cNvSpPr txBox="1"/>
          <p:nvPr/>
        </p:nvSpPr>
        <p:spPr>
          <a:xfrm>
            <a:off x="6914235" y="3767328"/>
            <a:ext cx="4417923" cy="365760"/>
          </a:xfrm>
          <a:prstGeom prst="rect">
            <a:avLst/>
          </a:prstGeom>
          <a:noFill/>
        </p:spPr>
        <p:txBody>
          <a:bodyPr wrap="square" anchor="t" lIns="0" rIns="0" tIns="0" bIns="0">
            <a:spAutoFit/>
          </a:bodyPr>
          <a:lstStyle/>
          <a:p>
            <a:pPr algn="l"/>
            <a:r>
              <a:rPr sz="1350" b="1" i="0">
                <a:solidFill>
                  <a:srgbClr val="8A6F2E"/>
                </a:solidFill>
                <a:latin typeface="맑은 고딕"/>
                <a:ea typeface="맑은 고딕"/>
                <a:cs typeface="맑은 고딕"/>
              </a:rPr>
              <a:t>원점수 반등이 최우선</a:t>
            </a:r>
          </a:p>
        </p:txBody>
      </p:sp>
      <p:sp>
        <p:nvSpPr>
          <p:cNvPr id="21" name="TextBox 20"/>
          <p:cNvSpPr txBox="1"/>
          <p:nvPr/>
        </p:nvSpPr>
        <p:spPr>
          <a:xfrm>
            <a:off x="6914235" y="4169664"/>
            <a:ext cx="4417923" cy="1005840"/>
          </a:xfrm>
          <a:prstGeom prst="rect">
            <a:avLst/>
          </a:prstGeom>
          <a:noFill/>
        </p:spPr>
        <p:txBody>
          <a:bodyPr wrap="square" anchor="t" lIns="0" rIns="0" tIns="0" bIns="0">
            <a:spAutoFit/>
          </a:bodyPr>
          <a:lstStyle/>
          <a:p>
            <a:pPr algn="l">
              <a:lnSpc>
                <a:spcPct val="135000"/>
              </a:lnSpc>
            </a:pPr>
            <a:r>
              <a:rPr sz="1080" b="0" i="0">
                <a:solidFill>
                  <a:srgbClr val="3A372F"/>
                </a:solidFill>
                <a:latin typeface="맑은 고딕"/>
                <a:ea typeface="맑은 고딕"/>
                <a:cs typeface="맑은 고딕"/>
              </a:rPr>
              <a:t>다음 학기가 골든타임 — 성적 '추이'는 종합전형에서 평가받습니다. 세특 결도 함께.</a:t>
            </a:r>
          </a:p>
        </p:txBody>
      </p:sp>
      <p:sp>
        <p:nvSpPr>
          <p:cNvPr id="22" name="Rounded Rectangle 21"/>
          <p:cNvSpPr/>
          <p:nvPr/>
        </p:nvSpPr>
        <p:spPr>
          <a:xfrm>
            <a:off x="640080" y="5486400"/>
            <a:ext cx="10911535" cy="77724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914400" y="5486400"/>
            <a:ext cx="10362895" cy="777240"/>
          </a:xfrm>
          <a:prstGeom prst="rect">
            <a:avLst/>
          </a:prstGeom>
          <a:noFill/>
        </p:spPr>
        <p:txBody>
          <a:bodyPr wrap="square" anchor="ctr" lIns="0" rIns="0" tIns="0" bIns="0">
            <a:spAutoFit/>
          </a:bodyPr>
          <a:lstStyle/>
          <a:p>
            <a:pPr algn="l">
              <a:lnSpc>
                <a:spcPct val="130000"/>
              </a:lnSpc>
            </a:pPr>
            <a:r>
              <a:rPr sz="1200" b="1" i="0">
                <a:solidFill>
                  <a:srgbClr val="A63A2B"/>
                </a:solidFill>
                <a:latin typeface="맑은 고딕"/>
                <a:ea typeface="맑은 고딕"/>
                <a:cs typeface="맑은 고딕"/>
              </a:rPr>
              <a:t>가장 위험한 유형  </a:t>
            </a:r>
            <a:r>
              <a:rPr sz="1150" b="0" i="0">
                <a:solidFill>
                  <a:srgbClr val="3A372F"/>
                </a:solidFill>
                <a:latin typeface="맑은 고딕"/>
                <a:ea typeface="맑은 고딕"/>
                <a:cs typeface="맑은 고딕"/>
              </a:rPr>
              <a:t>'어중간 + 전부 상향 지원' — 안정 카드 없이 6장을 쓰면 재수가 기본값이 됩니다. 위치 판정은 감이 아니라 데이터로 해야 합니다.</a:t>
            </a:r>
          </a:p>
        </p:txBody>
      </p:sp>
      <p:sp>
        <p:nvSpPr>
          <p:cNvPr id="24" name="TextBox 23"/>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매 학기 성적 변동에 따라 사분면 위치를 재판정해야 합니다.</a:t>
            </a:r>
          </a:p>
        </p:txBody>
      </p:sp>
      <p:sp>
        <p:nvSpPr>
          <p:cNvPr id="25" name="TextBox 24"/>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46</a:t>
            </a:r>
          </a:p>
        </p:txBody>
      </p:sp>
    </p:spTree>
  </p:cSld>
  <p:clrMapOvr>
    <a:masterClrMapping/>
  </p:clrMapOvr>
</p:sld>
</file>

<file path=ppt/slides/slide4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4 · 실행 전략</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학년별 로드맵 — 시기를 놓치면 만회 비용이 커집니다</a:t>
            </a:r>
          </a:p>
        </p:txBody>
      </p:sp>
      <p:sp>
        <p:nvSpPr>
          <p:cNvPr id="5" name="Rounded Rectangle 4"/>
          <p:cNvSpPr/>
          <p:nvPr/>
        </p:nvSpPr>
        <p:spPr>
          <a:xfrm>
            <a:off x="640080" y="1554480"/>
            <a:ext cx="3408578" cy="3931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6" name="Rounded Rectangle 5"/>
          <p:cNvSpPr/>
          <p:nvPr/>
        </p:nvSpPr>
        <p:spPr>
          <a:xfrm>
            <a:off x="640080" y="1554480"/>
            <a:ext cx="3408578" cy="548640"/>
          </a:xfrm>
          <a:prstGeom prst="roundRect">
            <a:avLst>
              <a:gd name="adj" fmla="val 12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640080" y="1554480"/>
            <a:ext cx="3408578" cy="548640"/>
          </a:xfrm>
          <a:prstGeom prst="rect">
            <a:avLst/>
          </a:prstGeom>
          <a:noFill/>
        </p:spPr>
        <p:txBody>
          <a:bodyPr wrap="square" anchor="ctr" lIns="0" rIns="0" tIns="0" bIns="0">
            <a:spAutoFit/>
          </a:bodyPr>
          <a:lstStyle/>
          <a:p>
            <a:pPr algn="ctr"/>
            <a:r>
              <a:rPr sz="1500" b="1" i="0">
                <a:solidFill>
                  <a:srgbClr val="FCF4E2"/>
                </a:solidFill>
                <a:latin typeface="맑은 고딕"/>
                <a:ea typeface="맑은 고딕"/>
                <a:cs typeface="맑은 고딕"/>
              </a:rPr>
              <a:t>고1</a:t>
            </a:r>
          </a:p>
        </p:txBody>
      </p:sp>
      <p:sp>
        <p:nvSpPr>
          <p:cNvPr id="8" name="Oval 7"/>
          <p:cNvSpPr/>
          <p:nvPr/>
        </p:nvSpPr>
        <p:spPr>
          <a:xfrm>
            <a:off x="822959" y="2322576"/>
            <a:ext cx="128016" cy="12801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9" name="TextBox 8"/>
          <p:cNvSpPr txBox="1"/>
          <p:nvPr/>
        </p:nvSpPr>
        <p:spPr>
          <a:xfrm>
            <a:off x="1060704" y="2240280"/>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전 과목 원점수 관리 — 전교생 동일 과목, 방어의 최적기</a:t>
            </a:r>
          </a:p>
        </p:txBody>
      </p:sp>
      <p:sp>
        <p:nvSpPr>
          <p:cNvPr id="10" name="Oval 9"/>
          <p:cNvSpPr/>
          <p:nvPr/>
        </p:nvSpPr>
        <p:spPr>
          <a:xfrm>
            <a:off x="822959" y="3127248"/>
            <a:ext cx="128016" cy="12801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1" name="TextBox 10"/>
          <p:cNvSpPr txBox="1"/>
          <p:nvPr/>
        </p:nvSpPr>
        <p:spPr>
          <a:xfrm>
            <a:off x="1060704" y="3044952"/>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통사·통과 = 수능 탐구 직결, 기초부터</a:t>
            </a:r>
          </a:p>
        </p:txBody>
      </p:sp>
      <p:sp>
        <p:nvSpPr>
          <p:cNvPr id="12" name="Oval 11"/>
          <p:cNvSpPr/>
          <p:nvPr/>
        </p:nvSpPr>
        <p:spPr>
          <a:xfrm>
            <a:off x="822959" y="3931920"/>
            <a:ext cx="128016" cy="12801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3" name="TextBox 12"/>
          <p:cNvSpPr txBox="1"/>
          <p:nvPr/>
        </p:nvSpPr>
        <p:spPr>
          <a:xfrm>
            <a:off x="1060704" y="3849624"/>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첫 성적표로 위치·유형 진단 (매트릭스)</a:t>
            </a:r>
          </a:p>
        </p:txBody>
      </p:sp>
      <p:sp>
        <p:nvSpPr>
          <p:cNvPr id="14" name="Oval 13"/>
          <p:cNvSpPr/>
          <p:nvPr/>
        </p:nvSpPr>
        <p:spPr>
          <a:xfrm>
            <a:off x="822959" y="4736592"/>
            <a:ext cx="128016" cy="12801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5" name="TextBox 14"/>
          <p:cNvSpPr txBox="1"/>
          <p:nvPr/>
        </p:nvSpPr>
        <p:spPr>
          <a:xfrm>
            <a:off x="1060704" y="4654296"/>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겨울: 진로 진단 기반 선택과목 설계 ★</a:t>
            </a:r>
          </a:p>
        </p:txBody>
      </p:sp>
      <p:sp>
        <p:nvSpPr>
          <p:cNvPr id="16" name="Rounded Rectangle 15"/>
          <p:cNvSpPr/>
          <p:nvPr/>
        </p:nvSpPr>
        <p:spPr>
          <a:xfrm>
            <a:off x="4304690" y="1554480"/>
            <a:ext cx="3408578" cy="3931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4304690" y="1554480"/>
            <a:ext cx="3408578" cy="548640"/>
          </a:xfrm>
          <a:prstGeom prst="roundRect">
            <a:avLst>
              <a:gd name="adj" fmla="val 12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8" name="TextBox 17"/>
          <p:cNvSpPr txBox="1"/>
          <p:nvPr/>
        </p:nvSpPr>
        <p:spPr>
          <a:xfrm>
            <a:off x="4304690" y="1554480"/>
            <a:ext cx="3408578" cy="548640"/>
          </a:xfrm>
          <a:prstGeom prst="rect">
            <a:avLst/>
          </a:prstGeom>
          <a:noFill/>
        </p:spPr>
        <p:txBody>
          <a:bodyPr wrap="square" anchor="ctr" lIns="0" rIns="0" tIns="0" bIns="0">
            <a:spAutoFit/>
          </a:bodyPr>
          <a:lstStyle/>
          <a:p>
            <a:pPr algn="ctr"/>
            <a:r>
              <a:rPr sz="1500" b="1" i="0">
                <a:solidFill>
                  <a:srgbClr val="FCF4E2"/>
                </a:solidFill>
                <a:latin typeface="맑은 고딕"/>
                <a:ea typeface="맑은 고딕"/>
                <a:cs typeface="맑은 고딕"/>
              </a:rPr>
              <a:t>고2</a:t>
            </a:r>
          </a:p>
        </p:txBody>
      </p:sp>
      <p:sp>
        <p:nvSpPr>
          <p:cNvPr id="19" name="Oval 18"/>
          <p:cNvSpPr/>
          <p:nvPr/>
        </p:nvSpPr>
        <p:spPr>
          <a:xfrm>
            <a:off x="4487570" y="2322576"/>
            <a:ext cx="128016" cy="128016"/>
          </a:xfrm>
          <a:prstGeom prst="ellipse">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0" name="TextBox 19"/>
          <p:cNvSpPr txBox="1"/>
          <p:nvPr/>
        </p:nvSpPr>
        <p:spPr>
          <a:xfrm>
            <a:off x="4725314" y="2240280"/>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선택과목 성취 + 이수 위계 관리</a:t>
            </a:r>
          </a:p>
        </p:txBody>
      </p:sp>
      <p:sp>
        <p:nvSpPr>
          <p:cNvPr id="21" name="Oval 20"/>
          <p:cNvSpPr/>
          <p:nvPr/>
        </p:nvSpPr>
        <p:spPr>
          <a:xfrm>
            <a:off x="4487570" y="3127248"/>
            <a:ext cx="128016" cy="128016"/>
          </a:xfrm>
          <a:prstGeom prst="ellipse">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2" name="TextBox 21"/>
          <p:cNvSpPr txBox="1"/>
          <p:nvPr/>
        </p:nvSpPr>
        <p:spPr>
          <a:xfrm>
            <a:off x="4725314" y="3044952"/>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학기마다 세특 재료(수행·탐구) 설계·축적</a:t>
            </a:r>
          </a:p>
        </p:txBody>
      </p:sp>
      <p:sp>
        <p:nvSpPr>
          <p:cNvPr id="23" name="Oval 22"/>
          <p:cNvSpPr/>
          <p:nvPr/>
        </p:nvSpPr>
        <p:spPr>
          <a:xfrm>
            <a:off x="4487570" y="3931920"/>
            <a:ext cx="128016" cy="128016"/>
          </a:xfrm>
          <a:prstGeom prst="ellipse">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4" name="TextBox 23"/>
          <p:cNvSpPr txBox="1"/>
          <p:nvPr/>
        </p:nvSpPr>
        <p:spPr>
          <a:xfrm>
            <a:off x="4725314" y="3849624"/>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2학기 = 수능 범위의 70% — 끝까지 완주</a:t>
            </a:r>
          </a:p>
        </p:txBody>
      </p:sp>
      <p:sp>
        <p:nvSpPr>
          <p:cNvPr id="25" name="Oval 24"/>
          <p:cNvSpPr/>
          <p:nvPr/>
        </p:nvSpPr>
        <p:spPr>
          <a:xfrm>
            <a:off x="4487570" y="4736592"/>
            <a:ext cx="128016" cy="128016"/>
          </a:xfrm>
          <a:prstGeom prst="ellipse">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6" name="TextBox 25"/>
          <p:cNvSpPr txBox="1"/>
          <p:nvPr/>
        </p:nvSpPr>
        <p:spPr>
          <a:xfrm>
            <a:off x="4725314" y="4654296"/>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겨울: 수능 체제 전환 + 논술 여부 판단</a:t>
            </a:r>
          </a:p>
        </p:txBody>
      </p:sp>
      <p:sp>
        <p:nvSpPr>
          <p:cNvPr id="27" name="Rounded Rectangle 26"/>
          <p:cNvSpPr/>
          <p:nvPr/>
        </p:nvSpPr>
        <p:spPr>
          <a:xfrm>
            <a:off x="7969300" y="1554480"/>
            <a:ext cx="3408578" cy="393192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Rounded Rectangle 27"/>
          <p:cNvSpPr/>
          <p:nvPr/>
        </p:nvSpPr>
        <p:spPr>
          <a:xfrm>
            <a:off x="7969300" y="1554480"/>
            <a:ext cx="3408578" cy="548640"/>
          </a:xfrm>
          <a:prstGeom prst="roundRect">
            <a:avLst>
              <a:gd name="adj" fmla="val 12000"/>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9" name="TextBox 28"/>
          <p:cNvSpPr txBox="1"/>
          <p:nvPr/>
        </p:nvSpPr>
        <p:spPr>
          <a:xfrm>
            <a:off x="7969300" y="1554480"/>
            <a:ext cx="3408578" cy="548640"/>
          </a:xfrm>
          <a:prstGeom prst="rect">
            <a:avLst/>
          </a:prstGeom>
          <a:noFill/>
        </p:spPr>
        <p:txBody>
          <a:bodyPr wrap="square" anchor="ctr" lIns="0" rIns="0" tIns="0" bIns="0">
            <a:spAutoFit/>
          </a:bodyPr>
          <a:lstStyle/>
          <a:p>
            <a:pPr algn="ctr"/>
            <a:r>
              <a:rPr sz="1500" b="1" i="0">
                <a:solidFill>
                  <a:srgbClr val="FCF4E2"/>
                </a:solidFill>
                <a:latin typeface="맑은 고딕"/>
                <a:ea typeface="맑은 고딕"/>
                <a:cs typeface="맑은 고딕"/>
              </a:rPr>
              <a:t>고3</a:t>
            </a:r>
          </a:p>
        </p:txBody>
      </p:sp>
      <p:sp>
        <p:nvSpPr>
          <p:cNvPr id="30" name="Oval 29"/>
          <p:cNvSpPr/>
          <p:nvPr/>
        </p:nvSpPr>
        <p:spPr>
          <a:xfrm>
            <a:off x="8152180" y="2322576"/>
            <a:ext cx="128016" cy="128016"/>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1" name="TextBox 30"/>
          <p:cNvSpPr txBox="1"/>
          <p:nvPr/>
        </p:nvSpPr>
        <p:spPr>
          <a:xfrm>
            <a:off x="8389924" y="2240280"/>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3·5월 모평 → 지원 라인 가설 수립</a:t>
            </a:r>
          </a:p>
        </p:txBody>
      </p:sp>
      <p:sp>
        <p:nvSpPr>
          <p:cNvPr id="32" name="Oval 31"/>
          <p:cNvSpPr/>
          <p:nvPr/>
        </p:nvSpPr>
        <p:spPr>
          <a:xfrm>
            <a:off x="8152180" y="3127248"/>
            <a:ext cx="128016" cy="128016"/>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3" name="TextBox 32"/>
          <p:cNvSpPr txBox="1"/>
          <p:nvPr/>
        </p:nvSpPr>
        <p:spPr>
          <a:xfrm>
            <a:off x="8389924" y="3044952"/>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8월 모평 성적표 → 수시 6장 확정</a:t>
            </a:r>
          </a:p>
        </p:txBody>
      </p:sp>
      <p:sp>
        <p:nvSpPr>
          <p:cNvPr id="34" name="Oval 33"/>
          <p:cNvSpPr/>
          <p:nvPr/>
        </p:nvSpPr>
        <p:spPr>
          <a:xfrm>
            <a:off x="8152180" y="3931920"/>
            <a:ext cx="128016" cy="128016"/>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5" name="TextBox 34"/>
          <p:cNvSpPr txBox="1"/>
          <p:nvPr/>
        </p:nvSpPr>
        <p:spPr>
          <a:xfrm>
            <a:off x="8389924" y="3849624"/>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수능최저 = 마지막까지 최우선 관리</a:t>
            </a:r>
          </a:p>
        </p:txBody>
      </p:sp>
      <p:sp>
        <p:nvSpPr>
          <p:cNvPr id="36" name="Oval 35"/>
          <p:cNvSpPr/>
          <p:nvPr/>
        </p:nvSpPr>
        <p:spPr>
          <a:xfrm>
            <a:off x="8152180" y="4736592"/>
            <a:ext cx="128016" cy="128016"/>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37" name="TextBox 36"/>
          <p:cNvSpPr txBox="1"/>
          <p:nvPr/>
        </p:nvSpPr>
        <p:spPr>
          <a:xfrm>
            <a:off x="8389924" y="4654296"/>
            <a:ext cx="2805074" cy="777240"/>
          </a:xfrm>
          <a:prstGeom prst="rect">
            <a:avLst/>
          </a:prstGeom>
          <a:noFill/>
        </p:spPr>
        <p:txBody>
          <a:bodyPr wrap="square" anchor="t" lIns="0" rIns="0" tIns="0" bIns="0">
            <a:spAutoFit/>
          </a:bodyPr>
          <a:lstStyle/>
          <a:p>
            <a:pPr algn="l">
              <a:lnSpc>
                <a:spcPct val="130000"/>
              </a:lnSpc>
            </a:pPr>
            <a:r>
              <a:rPr sz="1060" b="0" i="0">
                <a:solidFill>
                  <a:srgbClr val="3A372F"/>
                </a:solidFill>
                <a:latin typeface="맑은 고딕"/>
                <a:ea typeface="맑은 고딕"/>
                <a:cs typeface="맑은 고딕"/>
              </a:rPr>
              <a:t>3학년 2학기 내신·출결 유지 (정시 반영)</a:t>
            </a:r>
          </a:p>
        </p:txBody>
      </p:sp>
      <p:sp>
        <p:nvSpPr>
          <p:cNvPr id="38" name="Rounded Rectangle 37"/>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9" name="Rounded Rectangle 38"/>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40" name="TextBox 39"/>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학년마다 '되돌릴 수 없는 결정'이 하나씩 있습니다 — 고1 과목선택, 고2 세특, 고3 원서.</a:t>
            </a:r>
          </a:p>
        </p:txBody>
      </p:sp>
      <p:sp>
        <p:nvSpPr>
          <p:cNvPr id="41" name="TextBox 40"/>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42" name="TextBox 41"/>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47</a:t>
            </a:r>
          </a:p>
        </p:txBody>
      </p:sp>
    </p:spTree>
  </p:cSld>
  <p:clrMapOvr>
    <a:masterClrMapping/>
  </p:clrMapOvr>
</p:sld>
</file>

<file path=ppt/slides/slide4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4 · 실행 전략</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예비 고1 · 중등 학부모님께 — 고교 선택의 새 기준</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교과·종합 확대 시대의 계산법</a:t>
            </a:r>
          </a:p>
        </p:txBody>
      </p:sp>
      <p:sp>
        <p:nvSpPr>
          <p:cNvPr id="6" name="Rounded Rectangle 5"/>
          <p:cNvSpPr/>
          <p:nvPr/>
        </p:nvSpPr>
        <p:spPr>
          <a:xfrm>
            <a:off x="640080" y="1691640"/>
            <a:ext cx="10911535" cy="10058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96112" y="2002536"/>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1</a:t>
            </a:r>
          </a:p>
        </p:txBody>
      </p:sp>
      <p:sp>
        <p:nvSpPr>
          <p:cNvPr id="8" name="TextBox 7"/>
          <p:cNvSpPr txBox="1"/>
          <p:nvPr/>
        </p:nvSpPr>
        <p:spPr>
          <a:xfrm>
            <a:off x="1508760" y="1819656"/>
            <a:ext cx="9722815" cy="36576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내신을 '확보할 수 있는' 학교의 가치 상승</a:t>
            </a:r>
          </a:p>
        </p:txBody>
      </p:sp>
      <p:sp>
        <p:nvSpPr>
          <p:cNvPr id="9" name="TextBox 8"/>
          <p:cNvSpPr txBox="1"/>
          <p:nvPr/>
        </p:nvSpPr>
        <p:spPr>
          <a:xfrm>
            <a:off x="1508760" y="2167128"/>
            <a:ext cx="9722815" cy="54864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교과·종합이 커진 만큼, 5등급제에서 상위 등급을 만들 수 있는 환경이 곧 전형 자원입니다. 서울대 지균(추천 3명)의 수혜도 일반고 최상위에게 돌아갑니다.</a:t>
            </a:r>
          </a:p>
        </p:txBody>
      </p:sp>
      <p:sp>
        <p:nvSpPr>
          <p:cNvPr id="10" name="Rounded Rectangle 9"/>
          <p:cNvSpPr/>
          <p:nvPr/>
        </p:nvSpPr>
        <p:spPr>
          <a:xfrm>
            <a:off x="640080" y="2807208"/>
            <a:ext cx="10911535" cy="10058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1" name="Oval 10"/>
          <p:cNvSpPr/>
          <p:nvPr/>
        </p:nvSpPr>
        <p:spPr>
          <a:xfrm>
            <a:off x="896112" y="3118104"/>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2</a:t>
            </a:r>
          </a:p>
        </p:txBody>
      </p:sp>
      <p:sp>
        <p:nvSpPr>
          <p:cNvPr id="12" name="TextBox 11"/>
          <p:cNvSpPr txBox="1"/>
          <p:nvPr/>
        </p:nvSpPr>
        <p:spPr>
          <a:xfrm>
            <a:off x="1508760" y="2935224"/>
            <a:ext cx="9722815" cy="36576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특목·자사의 강점은 '최저 없는 서류·면접형'</a:t>
            </a:r>
          </a:p>
        </p:txBody>
      </p:sp>
      <p:sp>
        <p:nvSpPr>
          <p:cNvPr id="13" name="TextBox 12"/>
          <p:cNvSpPr txBox="1"/>
          <p:nvPr/>
        </p:nvSpPr>
        <p:spPr>
          <a:xfrm>
            <a:off x="1508760" y="3282696"/>
            <a:ext cx="9722815" cy="54864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내신 불리를 서류 깊이·면접으로 뒤집는 루트가 뚜렷합니다. 단, 5등급제에서도 내신 하위권 감수는 각오해야 합니다.</a:t>
            </a:r>
          </a:p>
        </p:txBody>
      </p:sp>
      <p:sp>
        <p:nvSpPr>
          <p:cNvPr id="14" name="Rounded Rectangle 13"/>
          <p:cNvSpPr/>
          <p:nvPr/>
        </p:nvSpPr>
        <p:spPr>
          <a:xfrm>
            <a:off x="640080" y="3922776"/>
            <a:ext cx="10911535" cy="10058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Oval 14"/>
          <p:cNvSpPr/>
          <p:nvPr/>
        </p:nvSpPr>
        <p:spPr>
          <a:xfrm>
            <a:off x="896112" y="4233672"/>
            <a:ext cx="384048" cy="384048"/>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3</a:t>
            </a:r>
          </a:p>
        </p:txBody>
      </p:sp>
      <p:sp>
        <p:nvSpPr>
          <p:cNvPr id="16" name="TextBox 15"/>
          <p:cNvSpPr txBox="1"/>
          <p:nvPr/>
        </p:nvSpPr>
        <p:spPr>
          <a:xfrm>
            <a:off x="1508760" y="4050791"/>
            <a:ext cx="9722815" cy="36576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판단 기준은 학교가 아니라 아이</a:t>
            </a:r>
          </a:p>
        </p:txBody>
      </p:sp>
      <p:sp>
        <p:nvSpPr>
          <p:cNvPr id="17" name="TextBox 16"/>
          <p:cNvSpPr txBox="1"/>
          <p:nvPr/>
        </p:nvSpPr>
        <p:spPr>
          <a:xfrm>
            <a:off x="1508760" y="4398264"/>
            <a:ext cx="9722815" cy="548640"/>
          </a:xfrm>
          <a:prstGeom prst="rect">
            <a:avLst/>
          </a:prstGeom>
          <a:noFill/>
        </p:spPr>
        <p:txBody>
          <a:bodyPr wrap="square" anchor="t" lIns="0" rIns="0" tIns="0" bIns="0">
            <a:spAutoFit/>
          </a:bodyPr>
          <a:lstStyle/>
          <a:p>
            <a:pPr algn="l">
              <a:lnSpc>
                <a:spcPct val="130000"/>
              </a:lnSpc>
            </a:pPr>
            <a:r>
              <a:rPr sz="1080" b="0" i="0">
                <a:solidFill>
                  <a:srgbClr val="3A372F"/>
                </a:solidFill>
                <a:latin typeface="맑은 고딕"/>
                <a:ea typeface="맑은 고딕"/>
                <a:cs typeface="맑은 고딕"/>
              </a:rPr>
              <a:t>경쟁 내성 · 학습 스타일 · 통학 거리 · 학교의 개설 과목(선택권)까지 — '간판'이 아니라 3년 설계 가능성으로 고르십시오.</a:t>
            </a:r>
          </a:p>
        </p:txBody>
      </p:sp>
      <p:sp>
        <p:nvSpPr>
          <p:cNvPr id="18" name="Rounded Rectangle 17"/>
          <p:cNvSpPr/>
          <p:nvPr/>
        </p:nvSpPr>
        <p:spPr>
          <a:xfrm>
            <a:off x="640080" y="5029200"/>
            <a:ext cx="10911535" cy="73152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9" name="TextBox 18"/>
          <p:cNvSpPr txBox="1"/>
          <p:nvPr/>
        </p:nvSpPr>
        <p:spPr>
          <a:xfrm>
            <a:off x="914400" y="5029200"/>
            <a:ext cx="10362895" cy="731520"/>
          </a:xfrm>
          <a:prstGeom prst="rect">
            <a:avLst/>
          </a:prstGeom>
          <a:noFill/>
        </p:spPr>
        <p:txBody>
          <a:bodyPr wrap="square" anchor="ctr" lIns="0" rIns="0" tIns="0" bIns="0">
            <a:spAutoFit/>
          </a:bodyPr>
          <a:lstStyle/>
          <a:p>
            <a:pPr algn="l"/>
            <a:r>
              <a:rPr sz="1200" b="1" i="0">
                <a:solidFill>
                  <a:srgbClr val="8A6F2E"/>
                </a:solidFill>
                <a:latin typeface="맑은 고딕"/>
                <a:ea typeface="맑은 고딕"/>
                <a:cs typeface="맑은 고딕"/>
              </a:rPr>
              <a:t>중등에서 만들어 둘 것  </a:t>
            </a:r>
            <a:r>
              <a:rPr sz="1150" b="0" i="0">
                <a:solidFill>
                  <a:srgbClr val="3A372F"/>
                </a:solidFill>
                <a:latin typeface="맑은 고딕"/>
                <a:ea typeface="맑은 고딕"/>
                <a:cs typeface="맑은 고딕"/>
              </a:rPr>
              <a:t>수학·국어의 기초 체력, 독서 습관, 그리고 진로 탐색 경험 — 고1 과목선택의 재료가 됩니다.</a:t>
            </a:r>
          </a:p>
        </p:txBody>
      </p:sp>
      <p:sp>
        <p:nvSpPr>
          <p:cNvPr id="20" name="Rounded Rectangle 19"/>
          <p:cNvSpPr/>
          <p:nvPr/>
        </p:nvSpPr>
        <p:spPr>
          <a:xfrm>
            <a:off x="640080" y="5897880"/>
            <a:ext cx="10911535" cy="502920"/>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1" name="Rounded Rectangle 20"/>
          <p:cNvSpPr/>
          <p:nvPr/>
        </p:nvSpPr>
        <p:spPr>
          <a:xfrm>
            <a:off x="841247" y="5993892"/>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2" name="TextBox 21"/>
          <p:cNvSpPr txBox="1"/>
          <p:nvPr/>
        </p:nvSpPr>
        <p:spPr>
          <a:xfrm>
            <a:off x="1920239" y="5897880"/>
            <a:ext cx="9357055" cy="502920"/>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정답은 학교 간판이 아니라 아이에게 있습니다.</a:t>
            </a:r>
          </a:p>
        </p:txBody>
      </p:sp>
      <p:sp>
        <p:nvSpPr>
          <p:cNvPr id="23" name="TextBox 2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48</a:t>
            </a:r>
          </a:p>
        </p:txBody>
      </p:sp>
    </p:spTree>
  </p:cSld>
  <p:clrMapOvr>
    <a:masterClrMapping/>
  </p:clrMapOvr>
</p:sld>
</file>

<file path=ppt/slides/slide4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498079" y="1005840"/>
            <a:ext cx="4937760" cy="4754880"/>
          </a:xfrm>
          <a:prstGeom prst="rect">
            <a:avLst/>
          </a:prstGeom>
          <a:noFill/>
        </p:spPr>
        <p:txBody>
          <a:bodyPr wrap="none" anchor="t" lIns="0" rIns="0" tIns="0" bIns="0">
            <a:spAutoFit/>
          </a:bodyPr>
          <a:lstStyle/>
          <a:p>
            <a:pPr algn="l"/>
            <a:r>
              <a:rPr sz="5200" b="1" i="0">
                <a:solidFill>
                  <a:srgbClr val="0A5240"/>
                </a:solidFill>
                <a:latin typeface="Times New Roman"/>
                <a:ea typeface="Times New Roman"/>
                <a:cs typeface="Times New Roman"/>
              </a:rPr>
              <a:t>PART</a:t>
            </a:r>
          </a:p>
          <a:p>
            <a:pPr algn="l"/>
            <a:r>
              <a:rPr sz="23000" b="1" i="0">
                <a:solidFill>
                  <a:srgbClr val="0A5240"/>
                </a:solidFill>
                <a:latin typeface="Times New Roman"/>
                <a:ea typeface="Times New Roman"/>
                <a:cs typeface="Times New Roman"/>
              </a:rPr>
              <a:t>5</a:t>
            </a:r>
          </a:p>
        </p:txBody>
      </p:sp>
      <p:sp>
        <p:nvSpPr>
          <p:cNvPr id="4" name="TextBox 3"/>
          <p:cNvSpPr txBox="1"/>
          <p:nvPr/>
        </p:nvSpPr>
        <p:spPr>
          <a:xfrm>
            <a:off x="640080" y="2148840"/>
            <a:ext cx="2377440" cy="457200"/>
          </a:xfrm>
          <a:prstGeom prst="rect">
            <a:avLst/>
          </a:prstGeom>
          <a:noFill/>
        </p:spPr>
        <p:txBody>
          <a:bodyPr wrap="none" anchor="t" lIns="0" rIns="0" tIns="0" bIns="0">
            <a:spAutoFit/>
          </a:bodyPr>
          <a:lstStyle/>
          <a:p>
            <a:pPr algn="l"/>
            <a:r>
              <a:rPr sz="1400" b="1" i="0" spc="400">
                <a:solidFill>
                  <a:srgbClr val="B99950"/>
                </a:solidFill>
                <a:latin typeface="맑은 고딕"/>
                <a:ea typeface="맑은 고딕"/>
                <a:cs typeface="맑은 고딕"/>
              </a:rPr>
              <a:t>PART 5</a:t>
            </a:r>
          </a:p>
        </p:txBody>
      </p:sp>
      <p:sp>
        <p:nvSpPr>
          <p:cNvPr id="5" name="TextBox 4"/>
          <p:cNvSpPr txBox="1"/>
          <p:nvPr/>
        </p:nvSpPr>
        <p:spPr>
          <a:xfrm>
            <a:off x="640080" y="2606040"/>
            <a:ext cx="8778240" cy="1097280"/>
          </a:xfrm>
          <a:prstGeom prst="rect">
            <a:avLst/>
          </a:prstGeom>
          <a:noFill/>
        </p:spPr>
        <p:txBody>
          <a:bodyPr wrap="square" anchor="t" lIns="0" rIns="0" tIns="0" bIns="0">
            <a:spAutoFit/>
          </a:bodyPr>
          <a:lstStyle/>
          <a:p>
            <a:pPr algn="l"/>
            <a:r>
              <a:rPr sz="4000" b="1" i="0">
                <a:solidFill>
                  <a:srgbClr val="FCF4E2"/>
                </a:solidFill>
                <a:latin typeface="맑은 고딕"/>
                <a:ea typeface="맑은 고딕"/>
                <a:cs typeface="맑은 고딕"/>
              </a:rPr>
              <a:t>［학원명］ 학생 관리 시스템</a:t>
            </a:r>
          </a:p>
        </p:txBody>
      </p:sp>
      <p:sp>
        <p:nvSpPr>
          <p:cNvPr id="6" name="TextBox 5"/>
          <p:cNvSpPr txBox="1"/>
          <p:nvPr/>
        </p:nvSpPr>
        <p:spPr>
          <a:xfrm>
            <a:off x="640080" y="3611880"/>
            <a:ext cx="8412480" cy="822960"/>
          </a:xfrm>
          <a:prstGeom prst="rect">
            <a:avLst/>
          </a:prstGeom>
          <a:noFill/>
        </p:spPr>
        <p:txBody>
          <a:bodyPr wrap="square" anchor="t" lIns="0" rIns="0" tIns="0" bIns="0">
            <a:spAutoFit/>
          </a:bodyPr>
          <a:lstStyle/>
          <a:p>
            <a:pPr algn="l">
              <a:lnSpc>
                <a:spcPct val="135000"/>
              </a:lnSpc>
            </a:pPr>
            <a:r>
              <a:rPr sz="1450" b="0" i="0">
                <a:solidFill>
                  <a:srgbClr val="C6BFA8"/>
                </a:solidFill>
                <a:latin typeface="맑은 고딕"/>
                <a:ea typeface="맑은 고딕"/>
                <a:cs typeface="맑은 고딕"/>
              </a:rPr>
              <a:t>오늘 들으신 모든 변수 — 학원이 데이터로 관리합니다.
진단 → 설계 → 실행 → 점검의 사이클입니다.</a:t>
            </a:r>
          </a:p>
        </p:txBody>
      </p:sp>
      <p:sp>
        <p:nvSpPr>
          <p:cNvPr id="7" name="Rounded Rectangle 6"/>
          <p:cNvSpPr/>
          <p:nvPr/>
        </p:nvSpPr>
        <p:spPr>
          <a:xfrm>
            <a:off x="640080" y="4892040"/>
            <a:ext cx="1517904"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검사 기반 진단</a:t>
            </a:r>
          </a:p>
        </p:txBody>
      </p:sp>
      <p:sp>
        <p:nvSpPr>
          <p:cNvPr id="8" name="Rounded Rectangle 7"/>
          <p:cNvSpPr/>
          <p:nvPr/>
        </p:nvSpPr>
        <p:spPr>
          <a:xfrm>
            <a:off x="2386584" y="4892040"/>
            <a:ext cx="1659636"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학기별 세특 설계</a:t>
            </a:r>
          </a:p>
        </p:txBody>
      </p:sp>
      <p:sp>
        <p:nvSpPr>
          <p:cNvPr id="9" name="Rounded Rectangle 8"/>
          <p:cNvSpPr/>
          <p:nvPr/>
        </p:nvSpPr>
        <p:spPr>
          <a:xfrm>
            <a:off x="4274820" y="4892040"/>
            <a:ext cx="1943100" cy="402336"/>
          </a:xfrm>
          <a:prstGeom prst="roundRect">
            <a:avLst>
              <a:gd name="adj" fmla="val 5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50" b="1" i="0">
                <a:solidFill>
                  <a:srgbClr val="FCF4E2"/>
                </a:solidFill>
                <a:latin typeface="맑은 고딕"/>
                <a:ea typeface="맑은 고딕"/>
                <a:cs typeface="맑은 고딕"/>
              </a:rPr>
              <a:t>생기부 로드맵 리포트</a:t>
            </a:r>
          </a:p>
        </p:txBody>
      </p:sp>
      <p:sp>
        <p:nvSpPr>
          <p:cNvPr id="10" name="TextBox 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49</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대입 일정, 네 가지가 달라집니다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2028학년도(현 고2)부터 적용 — 지원 전략의 '시간표'가 바뀝니다.</a:t>
            </a:r>
          </a:p>
        </p:txBody>
      </p:sp>
      <p:sp>
        <p:nvSpPr>
          <p:cNvPr id="6" name="Rounded Rectangle 5"/>
          <p:cNvSpPr/>
          <p:nvPr/>
        </p:nvSpPr>
        <p:spPr>
          <a:xfrm>
            <a:off x="640080" y="1691640"/>
            <a:ext cx="5364327"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68680" y="192024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①</a:t>
            </a:r>
          </a:p>
        </p:txBody>
      </p:sp>
      <p:sp>
        <p:nvSpPr>
          <p:cNvPr id="8" name="TextBox 7"/>
          <p:cNvSpPr txBox="1"/>
          <p:nvPr/>
        </p:nvSpPr>
        <p:spPr>
          <a:xfrm>
            <a:off x="1463040" y="1874520"/>
            <a:ext cx="4312767"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9월 모평 → 8월로</a:t>
            </a:r>
          </a:p>
        </p:txBody>
      </p:sp>
      <p:sp>
        <p:nvSpPr>
          <p:cNvPr id="9" name="TextBox 8"/>
          <p:cNvSpPr txBox="1"/>
          <p:nvPr/>
        </p:nvSpPr>
        <p:spPr>
          <a:xfrm>
            <a:off x="1463040" y="2221992"/>
            <a:ext cx="4312767" cy="365760"/>
          </a:xfrm>
          <a:prstGeom prst="rect">
            <a:avLst/>
          </a:prstGeom>
          <a:noFill/>
        </p:spPr>
        <p:txBody>
          <a:bodyPr wrap="square" anchor="t" lIns="0" rIns="0" tIns="0" bIns="0">
            <a:spAutoFit/>
          </a:bodyPr>
          <a:lstStyle/>
          <a:p>
            <a:pPr algn="l"/>
            <a:r>
              <a:rPr sz="1500" b="1" i="0">
                <a:solidFill>
                  <a:srgbClr val="8A6F2E"/>
                </a:solidFill>
                <a:latin typeface="맑은 고딕"/>
                <a:ea typeface="맑은 고딕"/>
                <a:cs typeface="맑은 고딕"/>
              </a:rPr>
              <a:t>성적표를 받아 보고 수시를 씁니다.</a:t>
            </a:r>
          </a:p>
        </p:txBody>
      </p:sp>
      <p:sp>
        <p:nvSpPr>
          <p:cNvPr id="10" name="TextBox 9"/>
          <p:cNvSpPr txBox="1"/>
          <p:nvPr/>
        </p:nvSpPr>
        <p:spPr>
          <a:xfrm>
            <a:off x="1463040" y="2651760"/>
            <a:ext cx="4312767" cy="77724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기존에는 9월 모평 직후 가채점만으로 지원 — 이제 실제 성적 확인 후 판단합니다.</a:t>
            </a:r>
          </a:p>
        </p:txBody>
      </p:sp>
      <p:sp>
        <p:nvSpPr>
          <p:cNvPr id="11" name="Rounded Rectangle 10"/>
          <p:cNvSpPr/>
          <p:nvPr/>
        </p:nvSpPr>
        <p:spPr>
          <a:xfrm>
            <a:off x="6187287" y="1691640"/>
            <a:ext cx="5364327"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6415887" y="192024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②</a:t>
            </a:r>
          </a:p>
        </p:txBody>
      </p:sp>
      <p:sp>
        <p:nvSpPr>
          <p:cNvPr id="13" name="TextBox 12"/>
          <p:cNvSpPr txBox="1"/>
          <p:nvPr/>
        </p:nvSpPr>
        <p:spPr>
          <a:xfrm>
            <a:off x="7010247" y="1874520"/>
            <a:ext cx="4312767"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수시 접수 2주 연기</a:t>
            </a:r>
          </a:p>
        </p:txBody>
      </p:sp>
      <p:sp>
        <p:nvSpPr>
          <p:cNvPr id="14" name="TextBox 13"/>
          <p:cNvSpPr txBox="1"/>
          <p:nvPr/>
        </p:nvSpPr>
        <p:spPr>
          <a:xfrm>
            <a:off x="7010247" y="2221992"/>
            <a:ext cx="4312767" cy="365760"/>
          </a:xfrm>
          <a:prstGeom prst="rect">
            <a:avLst/>
          </a:prstGeom>
          <a:noFill/>
        </p:spPr>
        <p:txBody>
          <a:bodyPr wrap="square" anchor="t" lIns="0" rIns="0" tIns="0" bIns="0">
            <a:spAutoFit/>
          </a:bodyPr>
          <a:lstStyle/>
          <a:p>
            <a:pPr algn="l"/>
            <a:r>
              <a:rPr sz="1500" b="1" i="0">
                <a:solidFill>
                  <a:srgbClr val="8A6F2E"/>
                </a:solidFill>
                <a:latin typeface="맑은 고딕"/>
                <a:ea typeface="맑은 고딕"/>
                <a:cs typeface="맑은 고딕"/>
              </a:rPr>
              <a:t>9월 초 → 9. 20.~23.</a:t>
            </a:r>
          </a:p>
        </p:txBody>
      </p:sp>
      <p:sp>
        <p:nvSpPr>
          <p:cNvPr id="15" name="TextBox 14"/>
          <p:cNvSpPr txBox="1"/>
          <p:nvPr/>
        </p:nvSpPr>
        <p:spPr>
          <a:xfrm>
            <a:off x="7010247" y="2651760"/>
            <a:ext cx="4312767" cy="77724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8월 모평 성적(8월 말 통지) 확인을 위해 접수 일정 전체가 뒤로 밀립니다.</a:t>
            </a:r>
          </a:p>
        </p:txBody>
      </p:sp>
      <p:sp>
        <p:nvSpPr>
          <p:cNvPr id="16" name="Rounded Rectangle 15"/>
          <p:cNvSpPr/>
          <p:nvPr/>
        </p:nvSpPr>
        <p:spPr>
          <a:xfrm>
            <a:off x="640080" y="3703320"/>
            <a:ext cx="5364327"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868680" y="393192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③</a:t>
            </a:r>
          </a:p>
        </p:txBody>
      </p:sp>
      <p:sp>
        <p:nvSpPr>
          <p:cNvPr id="18" name="TextBox 17"/>
          <p:cNvSpPr txBox="1"/>
          <p:nvPr/>
        </p:nvSpPr>
        <p:spPr>
          <a:xfrm>
            <a:off x="1463040" y="3886200"/>
            <a:ext cx="4312767"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전형 기간 9일 단축</a:t>
            </a:r>
          </a:p>
        </p:txBody>
      </p:sp>
      <p:sp>
        <p:nvSpPr>
          <p:cNvPr id="19" name="TextBox 18"/>
          <p:cNvSpPr txBox="1"/>
          <p:nvPr/>
        </p:nvSpPr>
        <p:spPr>
          <a:xfrm>
            <a:off x="1463040" y="4233672"/>
            <a:ext cx="4312767" cy="365760"/>
          </a:xfrm>
          <a:prstGeom prst="rect">
            <a:avLst/>
          </a:prstGeom>
          <a:noFill/>
        </p:spPr>
        <p:txBody>
          <a:bodyPr wrap="square" anchor="t" lIns="0" rIns="0" tIns="0" bIns="0">
            <a:spAutoFit/>
          </a:bodyPr>
          <a:lstStyle/>
          <a:p>
            <a:pPr algn="l"/>
            <a:r>
              <a:rPr sz="1500" b="1" i="0">
                <a:solidFill>
                  <a:srgbClr val="8A6F2E"/>
                </a:solidFill>
                <a:latin typeface="맑은 고딕"/>
                <a:ea typeface="맑은 고딕"/>
                <a:cs typeface="맑은 고딕"/>
              </a:rPr>
              <a:t>97일 → 88일</a:t>
            </a:r>
          </a:p>
        </p:txBody>
      </p:sp>
      <p:sp>
        <p:nvSpPr>
          <p:cNvPr id="20" name="TextBox 19"/>
          <p:cNvSpPr txBox="1"/>
          <p:nvPr/>
        </p:nvSpPr>
        <p:spPr>
          <a:xfrm>
            <a:off x="1463040" y="4663440"/>
            <a:ext cx="4312767" cy="77724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대학별 논술·면접 일정이 겹칠 가능성이 커집니다. 6장 조합 설계가 중요해집니다.</a:t>
            </a:r>
          </a:p>
        </p:txBody>
      </p:sp>
      <p:sp>
        <p:nvSpPr>
          <p:cNvPr id="21" name="Rounded Rectangle 20"/>
          <p:cNvSpPr/>
          <p:nvPr/>
        </p:nvSpPr>
        <p:spPr>
          <a:xfrm>
            <a:off x="6187287" y="3703320"/>
            <a:ext cx="5364327" cy="18288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6415887" y="3931920"/>
            <a:ext cx="402336" cy="402336"/>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400" b="1" i="0">
                <a:solidFill>
                  <a:srgbClr val="FCF4E2"/>
                </a:solidFill>
                <a:latin typeface="맑은 고딕"/>
                <a:ea typeface="맑은 고딕"/>
                <a:cs typeface="맑은 고딕"/>
              </a:rPr>
              <a:t>④</a:t>
            </a:r>
          </a:p>
        </p:txBody>
      </p:sp>
      <p:sp>
        <p:nvSpPr>
          <p:cNvPr id="23" name="TextBox 22"/>
          <p:cNvSpPr txBox="1"/>
          <p:nvPr/>
        </p:nvSpPr>
        <p:spPr>
          <a:xfrm>
            <a:off x="7010247" y="3886200"/>
            <a:ext cx="4312767"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정시 판단 시간 축소</a:t>
            </a:r>
          </a:p>
        </p:txBody>
      </p:sp>
      <p:sp>
        <p:nvSpPr>
          <p:cNvPr id="24" name="TextBox 23"/>
          <p:cNvSpPr txBox="1"/>
          <p:nvPr/>
        </p:nvSpPr>
        <p:spPr>
          <a:xfrm>
            <a:off x="7010247" y="4233672"/>
            <a:ext cx="4312767" cy="365760"/>
          </a:xfrm>
          <a:prstGeom prst="rect">
            <a:avLst/>
          </a:prstGeom>
          <a:noFill/>
        </p:spPr>
        <p:txBody>
          <a:bodyPr wrap="square" anchor="t" lIns="0" rIns="0" tIns="0" bIns="0">
            <a:spAutoFit/>
          </a:bodyPr>
          <a:lstStyle/>
          <a:p>
            <a:pPr algn="l"/>
            <a:r>
              <a:rPr sz="1500" b="1" i="0">
                <a:solidFill>
                  <a:srgbClr val="8A6F2E"/>
                </a:solidFill>
                <a:latin typeface="맑은 고딕"/>
                <a:ea typeface="맑은 고딕"/>
                <a:cs typeface="맑은 고딕"/>
              </a:rPr>
              <a:t>수시 등록 후 3~6일</a:t>
            </a:r>
          </a:p>
        </p:txBody>
      </p:sp>
      <p:sp>
        <p:nvSpPr>
          <p:cNvPr id="25" name="TextBox 24"/>
          <p:cNvSpPr txBox="1"/>
          <p:nvPr/>
        </p:nvSpPr>
        <p:spPr>
          <a:xfrm>
            <a:off x="7010247" y="4663440"/>
            <a:ext cx="4312767" cy="777240"/>
          </a:xfrm>
          <a:prstGeom prst="rect">
            <a:avLst/>
          </a:prstGeom>
          <a:noFill/>
        </p:spPr>
        <p:txBody>
          <a:bodyPr wrap="square" anchor="t" lIns="0" rIns="0" tIns="0" bIns="0">
            <a:spAutoFit/>
          </a:bodyPr>
          <a:lstStyle/>
          <a:p>
            <a:pPr algn="l">
              <a:lnSpc>
                <a:spcPct val="125000"/>
              </a:lnSpc>
            </a:pPr>
            <a:r>
              <a:rPr sz="1050" b="0" i="0">
                <a:solidFill>
                  <a:srgbClr val="3A372F"/>
                </a:solidFill>
                <a:latin typeface="맑은 고딕"/>
                <a:ea typeface="맑은 고딕"/>
                <a:cs typeface="맑은 고딕"/>
              </a:rPr>
              <a:t>기존 5~8일 → 3~6일. 수시 탈락 확인 후 정시 지원까지 고민할 시간이 짧아집니다.</a:t>
            </a:r>
          </a:p>
        </p:txBody>
      </p:sp>
      <p:sp>
        <p:nvSpPr>
          <p:cNvPr id="26" name="Rounded Rectangle 25"/>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8" name="TextBox 27"/>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원서 전략은 접수 현장에서 세우는 것이 아니라, 미리 시뮬레이션해 두는 것입니다.</a:t>
            </a:r>
          </a:p>
        </p:txBody>
      </p:sp>
      <p:sp>
        <p:nvSpPr>
          <p:cNvPr id="29" name="TextBox 2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대학입학전형시행계획(2026.4.) 등 공개 자료 기준. 최종 모집요강에 따라 변동될 수 있습니다.</a:t>
            </a:r>
          </a:p>
        </p:txBody>
      </p:sp>
      <p:sp>
        <p:nvSpPr>
          <p:cNvPr id="30" name="TextBox 2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05</a:t>
            </a:r>
          </a:p>
        </p:txBody>
      </p:sp>
    </p:spTree>
  </p:cSld>
  <p:clrMapOvr>
    <a:masterClrMapping/>
  </p:clrMapOvr>
</p:sld>
</file>

<file path=ppt/slides/slide50.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이 모든 걸, 가정에서 하실 수 있습니까</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오늘 설명회에서 '해야 한다'고 확인된 것들</a:t>
            </a:r>
          </a:p>
        </p:txBody>
      </p:sp>
      <p:sp>
        <p:nvSpPr>
          <p:cNvPr id="6" name="Rounded Rectangle 5"/>
          <p:cNvSpPr/>
          <p:nvPr/>
        </p:nvSpPr>
        <p:spPr>
          <a:xfrm>
            <a:off x="640080" y="1645920"/>
            <a:ext cx="5852160" cy="3886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896112" y="1783080"/>
            <a:ext cx="5394960" cy="320040"/>
          </a:xfrm>
          <a:prstGeom prst="rect">
            <a:avLst/>
          </a:prstGeom>
          <a:noFill/>
        </p:spPr>
        <p:txBody>
          <a:bodyPr wrap="square" anchor="t" lIns="0" rIns="0" tIns="0" bIns="0">
            <a:spAutoFit/>
          </a:bodyPr>
          <a:lstStyle/>
          <a:p>
            <a:pPr algn="l"/>
            <a:r>
              <a:rPr sz="1300" b="1" i="0">
                <a:solidFill>
                  <a:srgbClr val="1A1A1A"/>
                </a:solidFill>
                <a:latin typeface="맑은 고딕"/>
                <a:ea typeface="맑은 고딕"/>
                <a:cs typeface="맑은 고딕"/>
              </a:rPr>
              <a:t>학부모·학생이 챙겨야 할 목록</a:t>
            </a:r>
          </a:p>
        </p:txBody>
      </p:sp>
      <p:sp>
        <p:nvSpPr>
          <p:cNvPr id="8" name="Oval 7"/>
          <p:cNvSpPr/>
          <p:nvPr/>
        </p:nvSpPr>
        <p:spPr>
          <a:xfrm>
            <a:off x="896112" y="2212848"/>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9" name="TextBox 8"/>
          <p:cNvSpPr txBox="1"/>
          <p:nvPr/>
        </p:nvSpPr>
        <p:spPr>
          <a:xfrm>
            <a:off x="1280160" y="2176272"/>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분할점수 방식 확인 · 학기말 공문 보관</a:t>
            </a:r>
          </a:p>
        </p:txBody>
      </p:sp>
      <p:sp>
        <p:nvSpPr>
          <p:cNvPr id="10" name="Oval 9"/>
          <p:cNvSpPr/>
          <p:nvPr/>
        </p:nvSpPr>
        <p:spPr>
          <a:xfrm>
            <a:off x="896112" y="2679191"/>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11" name="TextBox 10"/>
          <p:cNvSpPr txBox="1"/>
          <p:nvPr/>
        </p:nvSpPr>
        <p:spPr>
          <a:xfrm>
            <a:off x="1280160" y="2642615"/>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대학별 권장과목 대조 → 선택과목 설계</a:t>
            </a:r>
          </a:p>
        </p:txBody>
      </p:sp>
      <p:sp>
        <p:nvSpPr>
          <p:cNvPr id="12" name="Oval 11"/>
          <p:cNvSpPr/>
          <p:nvPr/>
        </p:nvSpPr>
        <p:spPr>
          <a:xfrm>
            <a:off x="896112" y="3145536"/>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13" name="TextBox 12"/>
          <p:cNvSpPr txBox="1"/>
          <p:nvPr/>
        </p:nvSpPr>
        <p:spPr>
          <a:xfrm>
            <a:off x="1280160" y="3108960"/>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학기마다 세특 재료(수행·탐구) 만들기</a:t>
            </a:r>
          </a:p>
        </p:txBody>
      </p:sp>
      <p:sp>
        <p:nvSpPr>
          <p:cNvPr id="14" name="Oval 13"/>
          <p:cNvSpPr/>
          <p:nvPr/>
        </p:nvSpPr>
        <p:spPr>
          <a:xfrm>
            <a:off x="896112" y="3611880"/>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15" name="TextBox 14"/>
          <p:cNvSpPr txBox="1"/>
          <p:nvPr/>
        </p:nvSpPr>
        <p:spPr>
          <a:xfrm>
            <a:off x="1280160" y="3575304"/>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대학별 내신 환산 — 유리한 대학 찾기</a:t>
            </a:r>
          </a:p>
        </p:txBody>
      </p:sp>
      <p:sp>
        <p:nvSpPr>
          <p:cNvPr id="16" name="Oval 15"/>
          <p:cNvSpPr/>
          <p:nvPr/>
        </p:nvSpPr>
        <p:spPr>
          <a:xfrm>
            <a:off x="896112" y="4078224"/>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17" name="TextBox 16"/>
          <p:cNvSpPr txBox="1"/>
          <p:nvPr/>
        </p:nvSpPr>
        <p:spPr>
          <a:xfrm>
            <a:off x="1280160" y="4041648"/>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수능최저 시뮬레이션 · 모평 분석</a:t>
            </a:r>
          </a:p>
        </p:txBody>
      </p:sp>
      <p:sp>
        <p:nvSpPr>
          <p:cNvPr id="18" name="Oval 17"/>
          <p:cNvSpPr/>
          <p:nvPr/>
        </p:nvSpPr>
        <p:spPr>
          <a:xfrm>
            <a:off x="896112" y="4544568"/>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19" name="TextBox 18"/>
          <p:cNvSpPr txBox="1"/>
          <p:nvPr/>
        </p:nvSpPr>
        <p:spPr>
          <a:xfrm>
            <a:off x="1280160" y="4507992"/>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내신×모의고사 매트릭스 위치 재판정</a:t>
            </a:r>
          </a:p>
        </p:txBody>
      </p:sp>
      <p:sp>
        <p:nvSpPr>
          <p:cNvPr id="20" name="Oval 19"/>
          <p:cNvSpPr/>
          <p:nvPr/>
        </p:nvSpPr>
        <p:spPr>
          <a:xfrm>
            <a:off x="896112" y="5010912"/>
            <a:ext cx="256032" cy="256032"/>
          </a:xfrm>
          <a:prstGeom prst="ellipse">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6F6A5C"/>
                </a:solidFill>
                <a:latin typeface="맑은 고딕"/>
                <a:ea typeface="맑은 고딕"/>
                <a:cs typeface="맑은 고딕"/>
              </a:rPr>
              <a:t>□</a:t>
            </a:r>
          </a:p>
        </p:txBody>
      </p:sp>
      <p:sp>
        <p:nvSpPr>
          <p:cNvPr id="21" name="TextBox 20"/>
          <p:cNvSpPr txBox="1"/>
          <p:nvPr/>
        </p:nvSpPr>
        <p:spPr>
          <a:xfrm>
            <a:off x="1280160" y="4974336"/>
            <a:ext cx="5029200" cy="411480"/>
          </a:xfrm>
          <a:prstGeom prst="rect">
            <a:avLst/>
          </a:prstGeom>
          <a:noFill/>
        </p:spPr>
        <p:txBody>
          <a:bodyPr wrap="square" anchor="t" lIns="0" rIns="0" tIns="0" bIns="0">
            <a:spAutoFit/>
          </a:bodyPr>
          <a:lstStyle/>
          <a:p>
            <a:pPr algn="l"/>
            <a:r>
              <a:rPr sz="1130" b="0" i="0">
                <a:solidFill>
                  <a:srgbClr val="3A372F"/>
                </a:solidFill>
                <a:latin typeface="맑은 고딕"/>
                <a:ea typeface="맑은 고딕"/>
                <a:cs typeface="맑은 고딕"/>
              </a:rPr>
              <a:t>수시 6장 + 정시 3장 조합 전략</a:t>
            </a:r>
          </a:p>
        </p:txBody>
      </p:sp>
      <p:sp>
        <p:nvSpPr>
          <p:cNvPr id="22" name="Rounded Rectangle 21"/>
          <p:cNvSpPr/>
          <p:nvPr/>
        </p:nvSpPr>
        <p:spPr>
          <a:xfrm>
            <a:off x="6766560" y="1645920"/>
            <a:ext cx="4782312" cy="3886200"/>
          </a:xfrm>
          <a:prstGeom prst="roundRect">
            <a:avLst>
              <a:gd name="adj" fmla="val 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3" name="TextBox 22"/>
          <p:cNvSpPr txBox="1"/>
          <p:nvPr/>
        </p:nvSpPr>
        <p:spPr>
          <a:xfrm>
            <a:off x="7059168" y="1920240"/>
            <a:ext cx="4206240" cy="365760"/>
          </a:xfrm>
          <a:prstGeom prst="rect">
            <a:avLst/>
          </a:prstGeom>
          <a:noFill/>
        </p:spPr>
        <p:txBody>
          <a:bodyPr wrap="square" anchor="t" lIns="0" rIns="0" tIns="0" bIns="0">
            <a:spAutoFit/>
          </a:bodyPr>
          <a:lstStyle/>
          <a:p>
            <a:pPr algn="l"/>
            <a:r>
              <a:rPr sz="1450" b="1" i="0">
                <a:solidFill>
                  <a:srgbClr val="B99950"/>
                </a:solidFill>
                <a:latin typeface="맑은 고딕"/>
                <a:ea typeface="맑은 고딕"/>
                <a:cs typeface="맑은 고딕"/>
              </a:rPr>
              <a:t>［학원명］의 방식</a:t>
            </a:r>
          </a:p>
        </p:txBody>
      </p:sp>
      <p:sp>
        <p:nvSpPr>
          <p:cNvPr id="24" name="Oval 23"/>
          <p:cNvSpPr/>
          <p:nvPr/>
        </p:nvSpPr>
        <p:spPr>
          <a:xfrm>
            <a:off x="7059168" y="2468880"/>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1</a:t>
            </a:r>
          </a:p>
        </p:txBody>
      </p:sp>
      <p:sp>
        <p:nvSpPr>
          <p:cNvPr id="25" name="TextBox 24"/>
          <p:cNvSpPr txBox="1"/>
          <p:nvPr/>
        </p:nvSpPr>
        <p:spPr>
          <a:xfrm>
            <a:off x="7516368" y="2432304"/>
            <a:ext cx="3749039" cy="365760"/>
          </a:xfrm>
          <a:prstGeom prst="rect">
            <a:avLst/>
          </a:prstGeom>
          <a:noFill/>
        </p:spPr>
        <p:txBody>
          <a:bodyPr wrap="square" anchor="t" lIns="0" rIns="0" tIns="0" bIns="0">
            <a:spAutoFit/>
          </a:bodyPr>
          <a:lstStyle/>
          <a:p>
            <a:pPr algn="l"/>
            <a:r>
              <a:rPr sz="1250" b="1" i="0">
                <a:solidFill>
                  <a:srgbClr val="FCF4E2"/>
                </a:solidFill>
                <a:latin typeface="맑은 고딕"/>
                <a:ea typeface="맑은 고딕"/>
                <a:cs typeface="맑은 고딕"/>
              </a:rPr>
              <a:t>검사·데이터 기반 진단</a:t>
            </a:r>
          </a:p>
        </p:txBody>
      </p:sp>
      <p:sp>
        <p:nvSpPr>
          <p:cNvPr id="26" name="TextBox 25"/>
          <p:cNvSpPr txBox="1"/>
          <p:nvPr/>
        </p:nvSpPr>
        <p:spPr>
          <a:xfrm>
            <a:off x="7516368" y="2779776"/>
            <a:ext cx="3749039" cy="548640"/>
          </a:xfrm>
          <a:prstGeom prst="rect">
            <a:avLst/>
          </a:prstGeom>
          <a:noFill/>
        </p:spPr>
        <p:txBody>
          <a:bodyPr wrap="square" anchor="t" lIns="0" rIns="0" tIns="0" bIns="0">
            <a:spAutoFit/>
          </a:bodyPr>
          <a:lstStyle/>
          <a:p>
            <a:pPr algn="l">
              <a:lnSpc>
                <a:spcPct val="125000"/>
              </a:lnSpc>
            </a:pPr>
            <a:r>
              <a:rPr sz="1019" b="0" i="0">
                <a:solidFill>
                  <a:srgbClr val="C6BFA8"/>
                </a:solidFill>
                <a:latin typeface="맑은 고딕"/>
                <a:ea typeface="맑은 고딕"/>
                <a:cs typeface="맑은 고딕"/>
              </a:rPr>
              <a:t>감이 아니라 검사 결과와 성적 데이터로 판단합니다</a:t>
            </a:r>
          </a:p>
        </p:txBody>
      </p:sp>
      <p:sp>
        <p:nvSpPr>
          <p:cNvPr id="27" name="Oval 26"/>
          <p:cNvSpPr/>
          <p:nvPr/>
        </p:nvSpPr>
        <p:spPr>
          <a:xfrm>
            <a:off x="7059168" y="3429000"/>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2</a:t>
            </a:r>
          </a:p>
        </p:txBody>
      </p:sp>
      <p:sp>
        <p:nvSpPr>
          <p:cNvPr id="28" name="TextBox 27"/>
          <p:cNvSpPr txBox="1"/>
          <p:nvPr/>
        </p:nvSpPr>
        <p:spPr>
          <a:xfrm>
            <a:off x="7516368" y="3392424"/>
            <a:ext cx="3749039" cy="365760"/>
          </a:xfrm>
          <a:prstGeom prst="rect">
            <a:avLst/>
          </a:prstGeom>
          <a:noFill/>
        </p:spPr>
        <p:txBody>
          <a:bodyPr wrap="square" anchor="t" lIns="0" rIns="0" tIns="0" bIns="0">
            <a:spAutoFit/>
          </a:bodyPr>
          <a:lstStyle/>
          <a:p>
            <a:pPr algn="l"/>
            <a:r>
              <a:rPr sz="1250" b="1" i="0">
                <a:solidFill>
                  <a:srgbClr val="FCF4E2"/>
                </a:solidFill>
                <a:latin typeface="맑은 고딕"/>
                <a:ea typeface="맑은 고딕"/>
                <a:cs typeface="맑은 고딕"/>
              </a:rPr>
              <a:t>전담 관리 사이클</a:t>
            </a:r>
          </a:p>
        </p:txBody>
      </p:sp>
      <p:sp>
        <p:nvSpPr>
          <p:cNvPr id="29" name="TextBox 28"/>
          <p:cNvSpPr txBox="1"/>
          <p:nvPr/>
        </p:nvSpPr>
        <p:spPr>
          <a:xfrm>
            <a:off x="7516368" y="3739896"/>
            <a:ext cx="3749039" cy="548640"/>
          </a:xfrm>
          <a:prstGeom prst="rect">
            <a:avLst/>
          </a:prstGeom>
          <a:noFill/>
        </p:spPr>
        <p:txBody>
          <a:bodyPr wrap="square" anchor="t" lIns="0" rIns="0" tIns="0" bIns="0">
            <a:spAutoFit/>
          </a:bodyPr>
          <a:lstStyle/>
          <a:p>
            <a:pPr algn="l">
              <a:lnSpc>
                <a:spcPct val="125000"/>
              </a:lnSpc>
            </a:pPr>
            <a:r>
              <a:rPr sz="1019" b="0" i="0">
                <a:solidFill>
                  <a:srgbClr val="C6BFA8"/>
                </a:solidFill>
                <a:latin typeface="맑은 고딕"/>
                <a:ea typeface="맑은 고딕"/>
                <a:cs typeface="맑은 고딕"/>
              </a:rPr>
              <a:t>이벤트성 상담이 아니라 학기 단위 반복 사이클로 관리합니다</a:t>
            </a:r>
          </a:p>
        </p:txBody>
      </p:sp>
      <p:sp>
        <p:nvSpPr>
          <p:cNvPr id="30" name="Oval 29"/>
          <p:cNvSpPr/>
          <p:nvPr/>
        </p:nvSpPr>
        <p:spPr>
          <a:xfrm>
            <a:off x="7059168" y="4389120"/>
            <a:ext cx="329184" cy="329184"/>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022A1F"/>
                </a:solidFill>
                <a:latin typeface="맑은 고딕"/>
                <a:ea typeface="맑은 고딕"/>
                <a:cs typeface="맑은 고딕"/>
              </a:rPr>
              <a:t>3</a:t>
            </a:r>
          </a:p>
        </p:txBody>
      </p:sp>
      <p:sp>
        <p:nvSpPr>
          <p:cNvPr id="31" name="TextBox 30"/>
          <p:cNvSpPr txBox="1"/>
          <p:nvPr/>
        </p:nvSpPr>
        <p:spPr>
          <a:xfrm>
            <a:off x="7516368" y="4352544"/>
            <a:ext cx="3749039" cy="365760"/>
          </a:xfrm>
          <a:prstGeom prst="rect">
            <a:avLst/>
          </a:prstGeom>
          <a:noFill/>
        </p:spPr>
        <p:txBody>
          <a:bodyPr wrap="square" anchor="t" lIns="0" rIns="0" tIns="0" bIns="0">
            <a:spAutoFit/>
          </a:bodyPr>
          <a:lstStyle/>
          <a:p>
            <a:pPr algn="l"/>
            <a:r>
              <a:rPr sz="1250" b="1" i="0">
                <a:solidFill>
                  <a:srgbClr val="FCF4E2"/>
                </a:solidFill>
                <a:latin typeface="맑은 고딕"/>
                <a:ea typeface="맑은 고딕"/>
                <a:cs typeface="맑은 고딕"/>
              </a:rPr>
              <a:t>교과 수업과의 결합</a:t>
            </a:r>
          </a:p>
        </p:txBody>
      </p:sp>
      <p:sp>
        <p:nvSpPr>
          <p:cNvPr id="32" name="TextBox 31"/>
          <p:cNvSpPr txBox="1"/>
          <p:nvPr/>
        </p:nvSpPr>
        <p:spPr>
          <a:xfrm>
            <a:off x="7516368" y="4700016"/>
            <a:ext cx="3749039" cy="548640"/>
          </a:xfrm>
          <a:prstGeom prst="rect">
            <a:avLst/>
          </a:prstGeom>
          <a:noFill/>
        </p:spPr>
        <p:txBody>
          <a:bodyPr wrap="square" anchor="t" lIns="0" rIns="0" tIns="0" bIns="0">
            <a:spAutoFit/>
          </a:bodyPr>
          <a:lstStyle/>
          <a:p>
            <a:pPr algn="l">
              <a:lnSpc>
                <a:spcPct val="125000"/>
              </a:lnSpc>
            </a:pPr>
            <a:r>
              <a:rPr sz="1019" b="0" i="0">
                <a:solidFill>
                  <a:srgbClr val="C6BFA8"/>
                </a:solidFill>
                <a:latin typeface="맑은 고딕"/>
                <a:ea typeface="맑은 고딕"/>
                <a:cs typeface="맑은 고딕"/>
              </a:rPr>
              <a:t>분석 따로 수업 따로가 아니라, 진단 결과가 수업·과제에 반영됩니다</a:t>
            </a:r>
          </a:p>
        </p:txBody>
      </p:sp>
      <p:sp>
        <p:nvSpPr>
          <p:cNvPr id="33" name="Rounded Rectangle 32"/>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4" name="Rounded Rectangle 33"/>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5" name="TextBox 34"/>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관리의 차이가 생기부의 차이, 생기부의 차이가 합격의 차이입니다.</a:t>
            </a:r>
          </a:p>
        </p:txBody>
      </p:sp>
      <p:sp>
        <p:nvSpPr>
          <p:cNvPr id="36" name="TextBox 35"/>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
            </a:r>
          </a:p>
        </p:txBody>
      </p:sp>
      <p:sp>
        <p:nvSpPr>
          <p:cNvPr id="37" name="TextBox 36"/>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50</a:t>
            </a:r>
          </a:p>
        </p:txBody>
      </p:sp>
    </p:spTree>
  </p:cSld>
  <p:clrMapOvr>
    <a:masterClrMapping/>
  </p:clrMapOvr>
</p:sld>
</file>

<file path=ppt/slides/slide51.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6단계 관리 사이클 — 학기마다 반복됩니다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각 단계는 전용 진단·설계 프로그램으로 운영됩니다</a:t>
            </a:r>
          </a:p>
        </p:txBody>
      </p:sp>
      <p:sp>
        <p:nvSpPr>
          <p:cNvPr id="6" name="Rounded Rectangle 5"/>
          <p:cNvSpPr/>
          <p:nvPr/>
        </p:nvSpPr>
        <p:spPr>
          <a:xfrm>
            <a:off x="640080" y="178308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Oval 6"/>
          <p:cNvSpPr/>
          <p:nvPr/>
        </p:nvSpPr>
        <p:spPr>
          <a:xfrm>
            <a:off x="841247" y="1965960"/>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1</a:t>
            </a:r>
          </a:p>
        </p:txBody>
      </p:sp>
      <p:sp>
        <p:nvSpPr>
          <p:cNvPr id="8" name="TextBox 7"/>
          <p:cNvSpPr txBox="1"/>
          <p:nvPr/>
        </p:nvSpPr>
        <p:spPr>
          <a:xfrm>
            <a:off x="1325880" y="198424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학습심리 진단</a:t>
            </a:r>
          </a:p>
        </p:txBody>
      </p:sp>
      <p:sp>
        <p:nvSpPr>
          <p:cNvPr id="9" name="Rounded Rectangle 8"/>
          <p:cNvSpPr/>
          <p:nvPr/>
        </p:nvSpPr>
        <p:spPr>
          <a:xfrm>
            <a:off x="841247" y="246888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마인드뷰</a:t>
            </a:r>
          </a:p>
        </p:txBody>
      </p:sp>
      <p:sp>
        <p:nvSpPr>
          <p:cNvPr id="10" name="TextBox 9"/>
          <p:cNvSpPr txBox="1"/>
          <p:nvPr/>
        </p:nvSpPr>
        <p:spPr>
          <a:xfrm>
            <a:off x="841247" y="288036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학습 습관·집중·동기 검사</a:t>
            </a:r>
          </a:p>
        </p:txBody>
      </p:sp>
      <p:sp>
        <p:nvSpPr>
          <p:cNvPr id="11" name="Rounded Rectangle 10"/>
          <p:cNvSpPr/>
          <p:nvPr/>
        </p:nvSpPr>
        <p:spPr>
          <a:xfrm>
            <a:off x="4304690" y="178308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Oval 11"/>
          <p:cNvSpPr/>
          <p:nvPr/>
        </p:nvSpPr>
        <p:spPr>
          <a:xfrm>
            <a:off x="4505858" y="1965960"/>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2</a:t>
            </a:r>
          </a:p>
        </p:txBody>
      </p:sp>
      <p:sp>
        <p:nvSpPr>
          <p:cNvPr id="13" name="TextBox 12"/>
          <p:cNvSpPr txBox="1"/>
          <p:nvPr/>
        </p:nvSpPr>
        <p:spPr>
          <a:xfrm>
            <a:off x="4990490" y="198424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진로 설계</a:t>
            </a:r>
          </a:p>
        </p:txBody>
      </p:sp>
      <p:sp>
        <p:nvSpPr>
          <p:cNvPr id="14" name="Rounded Rectangle 13"/>
          <p:cNvSpPr/>
          <p:nvPr/>
        </p:nvSpPr>
        <p:spPr>
          <a:xfrm>
            <a:off x="4505858" y="246888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파인드림</a:t>
            </a:r>
          </a:p>
        </p:txBody>
      </p:sp>
      <p:sp>
        <p:nvSpPr>
          <p:cNvPr id="15" name="TextBox 14"/>
          <p:cNvSpPr txBox="1"/>
          <p:nvPr/>
        </p:nvSpPr>
        <p:spPr>
          <a:xfrm>
            <a:off x="4505858" y="288036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흥미·적성 기반 계열 설계</a:t>
            </a:r>
          </a:p>
        </p:txBody>
      </p:sp>
      <p:sp>
        <p:nvSpPr>
          <p:cNvPr id="16" name="Rounded Rectangle 15"/>
          <p:cNvSpPr/>
          <p:nvPr/>
        </p:nvSpPr>
        <p:spPr>
          <a:xfrm>
            <a:off x="7969300" y="178308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Oval 16"/>
          <p:cNvSpPr/>
          <p:nvPr/>
        </p:nvSpPr>
        <p:spPr>
          <a:xfrm>
            <a:off x="8170468" y="1965960"/>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3</a:t>
            </a:r>
          </a:p>
        </p:txBody>
      </p:sp>
      <p:sp>
        <p:nvSpPr>
          <p:cNvPr id="18" name="TextBox 17"/>
          <p:cNvSpPr txBox="1"/>
          <p:nvPr/>
        </p:nvSpPr>
        <p:spPr>
          <a:xfrm>
            <a:off x="8655100" y="198424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수행·세특 설계</a:t>
            </a:r>
          </a:p>
        </p:txBody>
      </p:sp>
      <p:sp>
        <p:nvSpPr>
          <p:cNvPr id="19" name="Rounded Rectangle 18"/>
          <p:cNvSpPr/>
          <p:nvPr/>
        </p:nvSpPr>
        <p:spPr>
          <a:xfrm>
            <a:off x="8170468" y="246888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수행비서</a:t>
            </a:r>
          </a:p>
        </p:txBody>
      </p:sp>
      <p:sp>
        <p:nvSpPr>
          <p:cNvPr id="20" name="TextBox 19"/>
          <p:cNvSpPr txBox="1"/>
          <p:nvPr/>
        </p:nvSpPr>
        <p:spPr>
          <a:xfrm>
            <a:off x="8170468" y="288036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교과별 수행평가·탐구 주제</a:t>
            </a:r>
          </a:p>
        </p:txBody>
      </p:sp>
      <p:sp>
        <p:nvSpPr>
          <p:cNvPr id="21" name="Rounded Rectangle 20"/>
          <p:cNvSpPr/>
          <p:nvPr/>
        </p:nvSpPr>
        <p:spPr>
          <a:xfrm>
            <a:off x="640080" y="356616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Oval 21"/>
          <p:cNvSpPr/>
          <p:nvPr/>
        </p:nvSpPr>
        <p:spPr>
          <a:xfrm>
            <a:off x="841247" y="3749039"/>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4</a:t>
            </a:r>
          </a:p>
        </p:txBody>
      </p:sp>
      <p:sp>
        <p:nvSpPr>
          <p:cNvPr id="23" name="TextBox 22"/>
          <p:cNvSpPr txBox="1"/>
          <p:nvPr/>
        </p:nvSpPr>
        <p:spPr>
          <a:xfrm>
            <a:off x="1325880" y="376732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독서·탐구 연계</a:t>
            </a:r>
          </a:p>
        </p:txBody>
      </p:sp>
      <p:sp>
        <p:nvSpPr>
          <p:cNvPr id="24" name="Rounded Rectangle 23"/>
          <p:cNvSpPr/>
          <p:nvPr/>
        </p:nvSpPr>
        <p:spPr>
          <a:xfrm>
            <a:off x="841247" y="425196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유투북</a:t>
            </a:r>
          </a:p>
        </p:txBody>
      </p:sp>
      <p:sp>
        <p:nvSpPr>
          <p:cNvPr id="25" name="TextBox 24"/>
          <p:cNvSpPr txBox="1"/>
          <p:nvPr/>
        </p:nvSpPr>
        <p:spPr>
          <a:xfrm>
            <a:off x="841247" y="466344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진로 맞춤 독서·토론</a:t>
            </a:r>
          </a:p>
        </p:txBody>
      </p:sp>
      <p:sp>
        <p:nvSpPr>
          <p:cNvPr id="26" name="Rounded Rectangle 25"/>
          <p:cNvSpPr/>
          <p:nvPr/>
        </p:nvSpPr>
        <p:spPr>
          <a:xfrm>
            <a:off x="4304690" y="356616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Oval 26"/>
          <p:cNvSpPr/>
          <p:nvPr/>
        </p:nvSpPr>
        <p:spPr>
          <a:xfrm>
            <a:off x="4505858" y="3749039"/>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5</a:t>
            </a:r>
          </a:p>
        </p:txBody>
      </p:sp>
      <p:sp>
        <p:nvSpPr>
          <p:cNvPr id="28" name="TextBox 27"/>
          <p:cNvSpPr txBox="1"/>
          <p:nvPr/>
        </p:nvSpPr>
        <p:spPr>
          <a:xfrm>
            <a:off x="4990490" y="376732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내신 정밀 분석</a:t>
            </a:r>
          </a:p>
        </p:txBody>
      </p:sp>
      <p:sp>
        <p:nvSpPr>
          <p:cNvPr id="29" name="Rounded Rectangle 28"/>
          <p:cNvSpPr/>
          <p:nvPr/>
        </p:nvSpPr>
        <p:spPr>
          <a:xfrm>
            <a:off x="4505858" y="425196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내신체인저</a:t>
            </a:r>
          </a:p>
        </p:txBody>
      </p:sp>
      <p:sp>
        <p:nvSpPr>
          <p:cNvPr id="30" name="TextBox 29"/>
          <p:cNvSpPr txBox="1"/>
          <p:nvPr/>
        </p:nvSpPr>
        <p:spPr>
          <a:xfrm>
            <a:off x="4505858" y="466344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대학별 환산·유불리 진단</a:t>
            </a:r>
          </a:p>
        </p:txBody>
      </p:sp>
      <p:sp>
        <p:nvSpPr>
          <p:cNvPr id="31" name="Rounded Rectangle 30"/>
          <p:cNvSpPr/>
          <p:nvPr/>
        </p:nvSpPr>
        <p:spPr>
          <a:xfrm>
            <a:off x="7969300" y="3566160"/>
            <a:ext cx="3408578" cy="1627632"/>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Oval 31"/>
          <p:cNvSpPr/>
          <p:nvPr/>
        </p:nvSpPr>
        <p:spPr>
          <a:xfrm>
            <a:off x="8170468" y="3749039"/>
            <a:ext cx="365760" cy="365760"/>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6</a:t>
            </a:r>
          </a:p>
        </p:txBody>
      </p:sp>
      <p:sp>
        <p:nvSpPr>
          <p:cNvPr id="33" name="TextBox 32"/>
          <p:cNvSpPr txBox="1"/>
          <p:nvPr/>
        </p:nvSpPr>
        <p:spPr>
          <a:xfrm>
            <a:off x="8655100" y="3767328"/>
            <a:ext cx="2494178" cy="36576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생기부 로드맵</a:t>
            </a:r>
          </a:p>
        </p:txBody>
      </p:sp>
      <p:sp>
        <p:nvSpPr>
          <p:cNvPr id="34" name="Rounded Rectangle 33"/>
          <p:cNvSpPr/>
          <p:nvPr/>
        </p:nvSpPr>
        <p:spPr>
          <a:xfrm>
            <a:off x="8170468" y="4251960"/>
            <a:ext cx="1554480" cy="310896"/>
          </a:xfrm>
          <a:prstGeom prst="roundRect">
            <a:avLst>
              <a:gd name="adj" fmla="val 50000"/>
            </a:avLst>
          </a:prstGeom>
          <a:solidFill>
            <a:srgbClr val="F3EEE1"/>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00" b="1" i="0">
                <a:solidFill>
                  <a:srgbClr val="8A6F2E"/>
                </a:solidFill>
                <a:latin typeface="맑은 고딕"/>
                <a:ea typeface="맑은 고딕"/>
                <a:cs typeface="맑은 고딕"/>
              </a:rPr>
              <a:t>에스로드·에버컨</a:t>
            </a:r>
          </a:p>
        </p:txBody>
      </p:sp>
      <p:sp>
        <p:nvSpPr>
          <p:cNvPr id="35" name="TextBox 34"/>
          <p:cNvSpPr txBox="1"/>
          <p:nvPr/>
        </p:nvSpPr>
        <p:spPr>
          <a:xfrm>
            <a:off x="8170468" y="4663440"/>
            <a:ext cx="3006242" cy="457200"/>
          </a:xfrm>
          <a:prstGeom prst="rect">
            <a:avLst/>
          </a:prstGeom>
          <a:noFill/>
        </p:spPr>
        <p:txBody>
          <a:bodyPr wrap="square" anchor="t" lIns="0" rIns="0" tIns="0" bIns="0">
            <a:spAutoFit/>
          </a:bodyPr>
          <a:lstStyle/>
          <a:p>
            <a:pPr algn="l">
              <a:lnSpc>
                <a:spcPct val="120000"/>
              </a:lnSpc>
            </a:pPr>
            <a:r>
              <a:rPr sz="1030" b="0" i="0">
                <a:solidFill>
                  <a:srgbClr val="3A372F"/>
                </a:solidFill>
                <a:latin typeface="맑은 고딕"/>
                <a:ea typeface="맑은 고딕"/>
                <a:cs typeface="맑은 고딕"/>
              </a:rPr>
              <a:t>생기부 진단·희망대학 매칭</a:t>
            </a:r>
          </a:p>
        </p:txBody>
      </p:sp>
      <p:sp>
        <p:nvSpPr>
          <p:cNvPr id="36" name="Rounded Rectangle 35"/>
          <p:cNvSpPr/>
          <p:nvPr/>
        </p:nvSpPr>
        <p:spPr>
          <a:xfrm>
            <a:off x="640080" y="55778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7" name="Rounded Rectangle 36"/>
          <p:cNvSpPr/>
          <p:nvPr/>
        </p:nvSpPr>
        <p:spPr>
          <a:xfrm>
            <a:off x="841247" y="57058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8" name="TextBox 37"/>
          <p:cNvSpPr txBox="1"/>
          <p:nvPr/>
        </p:nvSpPr>
        <p:spPr>
          <a:xfrm>
            <a:off x="1920239" y="55778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①~⑥이 한 학기 사이클 — 결과는 학기마다 리포트로 학부모님께 공유됩니다.</a:t>
            </a:r>
          </a:p>
        </p:txBody>
      </p:sp>
      <p:sp>
        <p:nvSpPr>
          <p:cNvPr id="39" name="TextBox 3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프로그램 구성은 학원 운영에 따라 조정될 수 있습니다.</a:t>
            </a:r>
          </a:p>
        </p:txBody>
      </p:sp>
      <p:sp>
        <p:nvSpPr>
          <p:cNvPr id="40" name="TextBox 3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51</a:t>
            </a:r>
          </a:p>
        </p:txBody>
      </p:sp>
    </p:spTree>
  </p:cSld>
  <p:clrMapOvr>
    <a:masterClrMapping/>
  </p:clrMapOvr>
</p:sld>
</file>

<file path=ppt/slides/slide52.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STEP 1–2  진단 — 설계의 기준선을 만듭니다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과목선택도 세특도, 진단 없이 시작하면 '남의 계획'이 됩니다</a:t>
            </a:r>
          </a:p>
        </p:txBody>
      </p:sp>
      <p:sp>
        <p:nvSpPr>
          <p:cNvPr id="6" name="Rounded Rectangle 5"/>
          <p:cNvSpPr/>
          <p:nvPr/>
        </p:nvSpPr>
        <p:spPr>
          <a:xfrm>
            <a:off x="640080" y="1691640"/>
            <a:ext cx="5349240"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96112" y="1874519"/>
            <a:ext cx="146304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마인드뷰</a:t>
            </a:r>
          </a:p>
        </p:txBody>
      </p:sp>
      <p:sp>
        <p:nvSpPr>
          <p:cNvPr id="8" name="TextBox 7"/>
          <p:cNvSpPr txBox="1"/>
          <p:nvPr/>
        </p:nvSpPr>
        <p:spPr>
          <a:xfrm>
            <a:off x="896112" y="2377440"/>
            <a:ext cx="484632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학습심리 진단</a:t>
            </a:r>
          </a:p>
        </p:txBody>
      </p:sp>
      <p:sp>
        <p:nvSpPr>
          <p:cNvPr id="9" name="Oval 8"/>
          <p:cNvSpPr/>
          <p:nvPr/>
        </p:nvSpPr>
        <p:spPr>
          <a:xfrm>
            <a:off x="89611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0" name="TextBox 9"/>
          <p:cNvSpPr txBox="1"/>
          <p:nvPr/>
        </p:nvSpPr>
        <p:spPr>
          <a:xfrm>
            <a:off x="1152144" y="2770632"/>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학습 습관 · 집중력 · 동기 · 심리 상태를 검사로 진단</a:t>
            </a:r>
          </a:p>
        </p:txBody>
      </p:sp>
      <p:sp>
        <p:nvSpPr>
          <p:cNvPr id="11" name="Oval 10"/>
          <p:cNvSpPr/>
          <p:nvPr/>
        </p:nvSpPr>
        <p:spPr>
          <a:xfrm>
            <a:off x="89611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2" name="TextBox 11"/>
          <p:cNvSpPr txBox="1"/>
          <p:nvPr/>
        </p:nvSpPr>
        <p:spPr>
          <a:xfrm>
            <a:off x="1152144" y="3337560"/>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'왜 성적이 안 오르는가'의 원인을 데이터로 확인</a:t>
            </a:r>
          </a:p>
        </p:txBody>
      </p:sp>
      <p:sp>
        <p:nvSpPr>
          <p:cNvPr id="13" name="Oval 12"/>
          <p:cNvSpPr/>
          <p:nvPr/>
        </p:nvSpPr>
        <p:spPr>
          <a:xfrm>
            <a:off x="89611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4" name="TextBox 13"/>
          <p:cNvSpPr txBox="1"/>
          <p:nvPr/>
        </p:nvSpPr>
        <p:spPr>
          <a:xfrm>
            <a:off x="1152144" y="3904487"/>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학생별 학습 코칭 방향 설계 + 상담 리포트 제공</a:t>
            </a:r>
          </a:p>
        </p:txBody>
      </p:sp>
      <p:sp>
        <p:nvSpPr>
          <p:cNvPr id="15" name="Rounded Rectangle 14"/>
          <p:cNvSpPr/>
          <p:nvPr/>
        </p:nvSpPr>
        <p:spPr>
          <a:xfrm>
            <a:off x="6263640" y="1691640"/>
            <a:ext cx="5285232"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519672" y="1874519"/>
            <a:ext cx="146304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파인드림</a:t>
            </a:r>
          </a:p>
        </p:txBody>
      </p:sp>
      <p:sp>
        <p:nvSpPr>
          <p:cNvPr id="17" name="TextBox 16"/>
          <p:cNvSpPr txBox="1"/>
          <p:nvPr/>
        </p:nvSpPr>
        <p:spPr>
          <a:xfrm>
            <a:off x="6519672" y="2377440"/>
            <a:ext cx="475488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진로 적성 진단</a:t>
            </a:r>
          </a:p>
        </p:txBody>
      </p:sp>
      <p:sp>
        <p:nvSpPr>
          <p:cNvPr id="18" name="Oval 17"/>
          <p:cNvSpPr/>
          <p:nvPr/>
        </p:nvSpPr>
        <p:spPr>
          <a:xfrm>
            <a:off x="651967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9" name="TextBox 18"/>
          <p:cNvSpPr txBox="1"/>
          <p:nvPr/>
        </p:nvSpPr>
        <p:spPr>
          <a:xfrm>
            <a:off x="6775704" y="2770632"/>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흥미 유형 · 다중지능 · 성격 검사 기반 진로 진단</a:t>
            </a:r>
          </a:p>
        </p:txBody>
      </p:sp>
      <p:sp>
        <p:nvSpPr>
          <p:cNvPr id="20" name="Oval 19"/>
          <p:cNvSpPr/>
          <p:nvPr/>
        </p:nvSpPr>
        <p:spPr>
          <a:xfrm>
            <a:off x="651967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1" name="TextBox 20"/>
          <p:cNvSpPr txBox="1"/>
          <p:nvPr/>
        </p:nvSpPr>
        <p:spPr>
          <a:xfrm>
            <a:off x="6775704" y="3337560"/>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계열 · 학과 후보군 도출 → 권장과목과 바로 연결</a:t>
            </a:r>
          </a:p>
        </p:txBody>
      </p:sp>
      <p:sp>
        <p:nvSpPr>
          <p:cNvPr id="22" name="Oval 21"/>
          <p:cNvSpPr/>
          <p:nvPr/>
        </p:nvSpPr>
        <p:spPr>
          <a:xfrm>
            <a:off x="651967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3" name="TextBox 22"/>
          <p:cNvSpPr txBox="1"/>
          <p:nvPr/>
        </p:nvSpPr>
        <p:spPr>
          <a:xfrm>
            <a:off x="6775704" y="3904487"/>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진로 로드맵 리포트 — 학생·학부모 상담 자료로 제공</a:t>
            </a:r>
          </a:p>
        </p:txBody>
      </p:sp>
      <p:sp>
        <p:nvSpPr>
          <p:cNvPr id="24" name="Rounded Rectangle 23"/>
          <p:cNvSpPr/>
          <p:nvPr/>
        </p:nvSpPr>
        <p:spPr>
          <a:xfrm>
            <a:off x="640080" y="4983480"/>
            <a:ext cx="10911535" cy="65836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983480"/>
            <a:ext cx="10362895" cy="658368"/>
          </a:xfrm>
          <a:prstGeom prst="rect">
            <a:avLst/>
          </a:prstGeom>
          <a:noFill/>
        </p:spPr>
        <p:txBody>
          <a:bodyPr wrap="square" anchor="ctr" lIns="0" rIns="0" tIns="0" bIns="0">
            <a:spAutoFit/>
          </a:bodyPr>
          <a:lstStyle/>
          <a:p>
            <a:pPr algn="l"/>
            <a:r>
              <a:rPr sz="1200" b="1" i="0">
                <a:solidFill>
                  <a:srgbClr val="8A6F2E"/>
                </a:solidFill>
                <a:latin typeface="맑은 고딕"/>
                <a:ea typeface="맑은 고딕"/>
                <a:cs typeface="맑은 고딕"/>
              </a:rPr>
              <a:t>왜 먼저인가  </a:t>
            </a:r>
            <a:r>
              <a:rPr sz="1150" b="0" i="0">
                <a:solidFill>
                  <a:srgbClr val="3A372F"/>
                </a:solidFill>
                <a:latin typeface="맑은 고딕"/>
                <a:ea typeface="맑은 고딕"/>
                <a:cs typeface="맑은 고딕"/>
              </a:rPr>
              <a:t>고1 겨울의 과목 선택(지원 자격!)과 세특의 방향이 모두 이 진단 결과 위에서 설계되기 때문입니다.</a:t>
            </a:r>
          </a:p>
        </p:txBody>
      </p:sp>
      <p:sp>
        <p:nvSpPr>
          <p:cNvPr id="26" name="Rounded Rectangle 25"/>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8" name="TextBox 27"/>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진단이 있는 관리와 없는 관리는 3년 뒤 생기부의 '일관성'에서 차이가 납니다.</a:t>
            </a:r>
          </a:p>
        </p:txBody>
      </p:sp>
      <p:sp>
        <p:nvSpPr>
          <p:cNvPr id="29" name="TextBox 2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
            </a:r>
          </a:p>
        </p:txBody>
      </p:sp>
      <p:sp>
        <p:nvSpPr>
          <p:cNvPr id="30" name="TextBox 2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52</a:t>
            </a:r>
          </a:p>
        </p:txBody>
      </p:sp>
    </p:spTree>
  </p:cSld>
  <p:clrMapOvr>
    <a:masterClrMapping/>
  </p:clrMapOvr>
</p:sld>
</file>

<file path=ppt/slides/slide53.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STEP 3–4  실행 — 세특의 '재료'를 학기마다 만듭니다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세특은 학기 중에만 만들 수 있습니다. 지나간 학기는 되돌릴 수 없습니다</a:t>
            </a:r>
          </a:p>
        </p:txBody>
      </p:sp>
      <p:sp>
        <p:nvSpPr>
          <p:cNvPr id="6" name="Rounded Rectangle 5"/>
          <p:cNvSpPr/>
          <p:nvPr/>
        </p:nvSpPr>
        <p:spPr>
          <a:xfrm>
            <a:off x="640080" y="1691640"/>
            <a:ext cx="5349240"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96112" y="1874519"/>
            <a:ext cx="146304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수행비서</a:t>
            </a:r>
          </a:p>
        </p:txBody>
      </p:sp>
      <p:sp>
        <p:nvSpPr>
          <p:cNvPr id="8" name="TextBox 7"/>
          <p:cNvSpPr txBox="1"/>
          <p:nvPr/>
        </p:nvSpPr>
        <p:spPr>
          <a:xfrm>
            <a:off x="896112" y="2377440"/>
            <a:ext cx="484632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수행평가 · 세특 설계</a:t>
            </a:r>
          </a:p>
        </p:txBody>
      </p:sp>
      <p:sp>
        <p:nvSpPr>
          <p:cNvPr id="9" name="Oval 8"/>
          <p:cNvSpPr/>
          <p:nvPr/>
        </p:nvSpPr>
        <p:spPr>
          <a:xfrm>
            <a:off x="89611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0" name="TextBox 9"/>
          <p:cNvSpPr txBox="1"/>
          <p:nvPr/>
        </p:nvSpPr>
        <p:spPr>
          <a:xfrm>
            <a:off x="1152144" y="2770632"/>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교과별 수행평가 주제를 진로·교육과정에 맞춰 설계</a:t>
            </a:r>
          </a:p>
        </p:txBody>
      </p:sp>
      <p:sp>
        <p:nvSpPr>
          <p:cNvPr id="11" name="Oval 10"/>
          <p:cNvSpPr/>
          <p:nvPr/>
        </p:nvSpPr>
        <p:spPr>
          <a:xfrm>
            <a:off x="89611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2" name="TextBox 11"/>
          <p:cNvSpPr txBox="1"/>
          <p:nvPr/>
        </p:nvSpPr>
        <p:spPr>
          <a:xfrm>
            <a:off x="1152144" y="3337560"/>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탐구 보고서 · 발표 자료 구성까지 단계별 지원</a:t>
            </a:r>
          </a:p>
        </p:txBody>
      </p:sp>
      <p:sp>
        <p:nvSpPr>
          <p:cNvPr id="13" name="Oval 12"/>
          <p:cNvSpPr/>
          <p:nvPr/>
        </p:nvSpPr>
        <p:spPr>
          <a:xfrm>
            <a:off x="89611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4" name="TextBox 13"/>
          <p:cNvSpPr txBox="1"/>
          <p:nvPr/>
        </p:nvSpPr>
        <p:spPr>
          <a:xfrm>
            <a:off x="1152144" y="3904487"/>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학기마다 '기록될 활동'을 계획적으로 축적 → 세특의 재료</a:t>
            </a:r>
          </a:p>
        </p:txBody>
      </p:sp>
      <p:sp>
        <p:nvSpPr>
          <p:cNvPr id="15" name="Rounded Rectangle 14"/>
          <p:cNvSpPr/>
          <p:nvPr/>
        </p:nvSpPr>
        <p:spPr>
          <a:xfrm>
            <a:off x="6263640" y="1691640"/>
            <a:ext cx="5285232"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519672" y="1874519"/>
            <a:ext cx="146304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유투북</a:t>
            </a:r>
          </a:p>
        </p:txBody>
      </p:sp>
      <p:sp>
        <p:nvSpPr>
          <p:cNvPr id="17" name="TextBox 16"/>
          <p:cNvSpPr txBox="1"/>
          <p:nvPr/>
        </p:nvSpPr>
        <p:spPr>
          <a:xfrm>
            <a:off x="6519672" y="2377440"/>
            <a:ext cx="475488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교과 연계 독서 · 토론</a:t>
            </a:r>
          </a:p>
        </p:txBody>
      </p:sp>
      <p:sp>
        <p:nvSpPr>
          <p:cNvPr id="18" name="Oval 17"/>
          <p:cNvSpPr/>
          <p:nvPr/>
        </p:nvSpPr>
        <p:spPr>
          <a:xfrm>
            <a:off x="651967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9" name="TextBox 18"/>
          <p:cNvSpPr txBox="1"/>
          <p:nvPr/>
        </p:nvSpPr>
        <p:spPr>
          <a:xfrm>
            <a:off x="6775704" y="2770632"/>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수준 · 진로 맞춤 도서 선정 (학년 · 계열별)</a:t>
            </a:r>
          </a:p>
        </p:txBody>
      </p:sp>
      <p:sp>
        <p:nvSpPr>
          <p:cNvPr id="20" name="Oval 19"/>
          <p:cNvSpPr/>
          <p:nvPr/>
        </p:nvSpPr>
        <p:spPr>
          <a:xfrm>
            <a:off x="651967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1" name="TextBox 20"/>
          <p:cNvSpPr txBox="1"/>
          <p:nvPr/>
        </p:nvSpPr>
        <p:spPr>
          <a:xfrm>
            <a:off x="6775704" y="3337560"/>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독서 토론 수업 → 교과 연계 탐구로 확장</a:t>
            </a:r>
          </a:p>
        </p:txBody>
      </p:sp>
      <p:sp>
        <p:nvSpPr>
          <p:cNvPr id="22" name="Oval 21"/>
          <p:cNvSpPr/>
          <p:nvPr/>
        </p:nvSpPr>
        <p:spPr>
          <a:xfrm>
            <a:off x="651967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3" name="TextBox 22"/>
          <p:cNvSpPr txBox="1"/>
          <p:nvPr/>
        </p:nvSpPr>
        <p:spPr>
          <a:xfrm>
            <a:off x="6775704" y="3904487"/>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독서가 '목록'이 아니라 '활동 기록'으로 남게 설계</a:t>
            </a:r>
          </a:p>
        </p:txBody>
      </p:sp>
      <p:sp>
        <p:nvSpPr>
          <p:cNvPr id="24" name="Rounded Rectangle 23"/>
          <p:cNvSpPr/>
          <p:nvPr/>
        </p:nvSpPr>
        <p:spPr>
          <a:xfrm>
            <a:off x="640080" y="4983480"/>
            <a:ext cx="10911535" cy="65836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983480"/>
            <a:ext cx="10362895" cy="658368"/>
          </a:xfrm>
          <a:prstGeom prst="rect">
            <a:avLst/>
          </a:prstGeom>
          <a:noFill/>
        </p:spPr>
        <p:txBody>
          <a:bodyPr wrap="square" anchor="ctr" lIns="0" rIns="0" tIns="0" bIns="0">
            <a:spAutoFit/>
          </a:bodyPr>
          <a:lstStyle/>
          <a:p>
            <a:pPr algn="l"/>
            <a:r>
              <a:rPr sz="1200" b="1" i="0">
                <a:solidFill>
                  <a:srgbClr val="8A6F2E"/>
                </a:solidFill>
                <a:latin typeface="맑은 고딕"/>
                <a:ea typeface="맑은 고딕"/>
                <a:cs typeface="맑은 고딕"/>
              </a:rPr>
              <a:t>연결되는 전형  </a:t>
            </a:r>
            <a:r>
              <a:rPr sz="1150" b="0" i="0">
                <a:solidFill>
                  <a:srgbClr val="3A372F"/>
                </a:solidFill>
                <a:latin typeface="맑은 고딕"/>
                <a:ea typeface="맑은 고딕"/>
                <a:cs typeface="맑은 고딕"/>
              </a:rPr>
              <a:t>교과전형 서류 20~40% · 종합전형 3대 역량 · 서울대 정시 교과평가 — 오늘 본 모든 '서류'의 원천입니다.</a:t>
            </a:r>
          </a:p>
        </p:txBody>
      </p:sp>
      <p:sp>
        <p:nvSpPr>
          <p:cNvPr id="26" name="Rounded Rectangle 25"/>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8" name="TextBox 27"/>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독서활동상황이 미반영되는 시대 — 독서는 세특 '안'으로 들어가야 성적표가 됩니다.</a:t>
            </a:r>
          </a:p>
        </p:txBody>
      </p:sp>
      <p:sp>
        <p:nvSpPr>
          <p:cNvPr id="29" name="TextBox 2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
            </a:r>
          </a:p>
        </p:txBody>
      </p:sp>
      <p:sp>
        <p:nvSpPr>
          <p:cNvPr id="30" name="TextBox 2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53</a:t>
            </a:r>
          </a:p>
        </p:txBody>
      </p:sp>
    </p:spTree>
  </p:cSld>
  <p:clrMapOvr>
    <a:masterClrMapping/>
  </p:clrMapOvr>
</p:sld>
</file>

<file path=ppt/slides/slide54.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STEP 5–6  점검 — 데이터로 위치를 확인하고 경로를 수정합니다</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학기마다 리포트로 학부모님과 공유합니다</a:t>
            </a:r>
          </a:p>
        </p:txBody>
      </p:sp>
      <p:sp>
        <p:nvSpPr>
          <p:cNvPr id="6" name="Rounded Rectangle 5"/>
          <p:cNvSpPr/>
          <p:nvPr/>
        </p:nvSpPr>
        <p:spPr>
          <a:xfrm>
            <a:off x="640080" y="1691640"/>
            <a:ext cx="5349240"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96112" y="1874519"/>
            <a:ext cx="169164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내신체인저</a:t>
            </a:r>
          </a:p>
        </p:txBody>
      </p:sp>
      <p:sp>
        <p:nvSpPr>
          <p:cNvPr id="8" name="TextBox 7"/>
          <p:cNvSpPr txBox="1"/>
          <p:nvPr/>
        </p:nvSpPr>
        <p:spPr>
          <a:xfrm>
            <a:off x="896112" y="2377440"/>
            <a:ext cx="484632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내신 정밀 분석</a:t>
            </a:r>
          </a:p>
        </p:txBody>
      </p:sp>
      <p:sp>
        <p:nvSpPr>
          <p:cNvPr id="9" name="Oval 8"/>
          <p:cNvSpPr/>
          <p:nvPr/>
        </p:nvSpPr>
        <p:spPr>
          <a:xfrm>
            <a:off x="89611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0" name="TextBox 9"/>
          <p:cNvSpPr txBox="1"/>
          <p:nvPr/>
        </p:nvSpPr>
        <p:spPr>
          <a:xfrm>
            <a:off x="1152144" y="2770632"/>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성적표 기반 5등급제 내신 정밀 분석</a:t>
            </a:r>
          </a:p>
        </p:txBody>
      </p:sp>
      <p:sp>
        <p:nvSpPr>
          <p:cNvPr id="11" name="Oval 10"/>
          <p:cNvSpPr/>
          <p:nvPr/>
        </p:nvSpPr>
        <p:spPr>
          <a:xfrm>
            <a:off x="89611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2" name="TextBox 11"/>
          <p:cNvSpPr txBox="1"/>
          <p:nvPr/>
        </p:nvSpPr>
        <p:spPr>
          <a:xfrm>
            <a:off x="1152144" y="3337560"/>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대학별 반영 방식(상위 과목·성취도 우대)으로 환산</a:t>
            </a:r>
          </a:p>
        </p:txBody>
      </p:sp>
      <p:sp>
        <p:nvSpPr>
          <p:cNvPr id="13" name="Oval 12"/>
          <p:cNvSpPr/>
          <p:nvPr/>
        </p:nvSpPr>
        <p:spPr>
          <a:xfrm>
            <a:off x="89611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4" name="TextBox 13"/>
          <p:cNvSpPr txBox="1"/>
          <p:nvPr/>
        </p:nvSpPr>
        <p:spPr>
          <a:xfrm>
            <a:off x="1152144" y="3904487"/>
            <a:ext cx="457200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유리한 대학 · 부족한 과목을 데이터로 도출</a:t>
            </a:r>
          </a:p>
        </p:txBody>
      </p:sp>
      <p:sp>
        <p:nvSpPr>
          <p:cNvPr id="15" name="Rounded Rectangle 14"/>
          <p:cNvSpPr/>
          <p:nvPr/>
        </p:nvSpPr>
        <p:spPr>
          <a:xfrm>
            <a:off x="6263640" y="1691640"/>
            <a:ext cx="5285232" cy="3063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6" name="Rounded Rectangle 15"/>
          <p:cNvSpPr/>
          <p:nvPr/>
        </p:nvSpPr>
        <p:spPr>
          <a:xfrm>
            <a:off x="6519672" y="1874519"/>
            <a:ext cx="210312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에스로드 · 에버컨</a:t>
            </a:r>
          </a:p>
        </p:txBody>
      </p:sp>
      <p:sp>
        <p:nvSpPr>
          <p:cNvPr id="17" name="TextBox 16"/>
          <p:cNvSpPr txBox="1"/>
          <p:nvPr/>
        </p:nvSpPr>
        <p:spPr>
          <a:xfrm>
            <a:off x="6519672" y="2377440"/>
            <a:ext cx="4754880" cy="320040"/>
          </a:xfrm>
          <a:prstGeom prst="rect">
            <a:avLst/>
          </a:prstGeom>
          <a:noFill/>
        </p:spPr>
        <p:txBody>
          <a:bodyPr wrap="square" anchor="t" lIns="0" rIns="0" tIns="0" bIns="0">
            <a:spAutoFit/>
          </a:bodyPr>
          <a:lstStyle/>
          <a:p>
            <a:pPr algn="l"/>
            <a:r>
              <a:rPr sz="1450" b="1" i="0">
                <a:solidFill>
                  <a:srgbClr val="1A1A1A"/>
                </a:solidFill>
                <a:latin typeface="맑은 고딕"/>
                <a:ea typeface="맑은 고딕"/>
                <a:cs typeface="맑은 고딕"/>
              </a:rPr>
              <a:t>생기부 분석 · 로드맵</a:t>
            </a:r>
          </a:p>
        </p:txBody>
      </p:sp>
      <p:sp>
        <p:nvSpPr>
          <p:cNvPr id="18" name="Oval 17"/>
          <p:cNvSpPr/>
          <p:nvPr/>
        </p:nvSpPr>
        <p:spPr>
          <a:xfrm>
            <a:off x="6519672" y="2834640"/>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19" name="TextBox 18"/>
          <p:cNvSpPr txBox="1"/>
          <p:nvPr/>
        </p:nvSpPr>
        <p:spPr>
          <a:xfrm>
            <a:off x="6775704" y="2770632"/>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생기부 정밀 진단 — 강점 · 공백 · 일관성 리포트</a:t>
            </a:r>
          </a:p>
        </p:txBody>
      </p:sp>
      <p:sp>
        <p:nvSpPr>
          <p:cNvPr id="20" name="Oval 19"/>
          <p:cNvSpPr/>
          <p:nvPr/>
        </p:nvSpPr>
        <p:spPr>
          <a:xfrm>
            <a:off x="6519672" y="3401568"/>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1" name="TextBox 20"/>
          <p:cNvSpPr txBox="1"/>
          <p:nvPr/>
        </p:nvSpPr>
        <p:spPr>
          <a:xfrm>
            <a:off x="6775704" y="3337560"/>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희망 대학 · 전형 매칭과 학기별 로드맵 제시</a:t>
            </a:r>
          </a:p>
        </p:txBody>
      </p:sp>
      <p:sp>
        <p:nvSpPr>
          <p:cNvPr id="22" name="Oval 21"/>
          <p:cNvSpPr/>
          <p:nvPr/>
        </p:nvSpPr>
        <p:spPr>
          <a:xfrm>
            <a:off x="6519672" y="3968496"/>
            <a:ext cx="128016" cy="128016"/>
          </a:xfrm>
          <a:prstGeom prst="ellipse">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800" b="1" i="0">
                <a:solidFill>
                  <a:srgbClr val="FCF4E2"/>
                </a:solidFill>
                <a:latin typeface="맑은 고딕"/>
                <a:ea typeface="맑은 고딕"/>
                <a:cs typeface="맑은 고딕"/>
              </a:rPr>
              <a:t>·</a:t>
            </a:r>
          </a:p>
        </p:txBody>
      </p:sp>
      <p:sp>
        <p:nvSpPr>
          <p:cNvPr id="23" name="TextBox 22"/>
          <p:cNvSpPr txBox="1"/>
          <p:nvPr/>
        </p:nvSpPr>
        <p:spPr>
          <a:xfrm>
            <a:off x="6775704" y="3904487"/>
            <a:ext cx="4526280" cy="548640"/>
          </a:xfrm>
          <a:prstGeom prst="rect">
            <a:avLst/>
          </a:prstGeom>
          <a:noFill/>
        </p:spPr>
        <p:txBody>
          <a:bodyPr wrap="square" anchor="t" lIns="0" rIns="0" tIns="0" bIns="0">
            <a:spAutoFit/>
          </a:bodyPr>
          <a:lstStyle/>
          <a:p>
            <a:pPr algn="l">
              <a:lnSpc>
                <a:spcPct val="130000"/>
              </a:lnSpc>
            </a:pPr>
            <a:r>
              <a:rPr sz="1120" b="0" i="0">
                <a:solidFill>
                  <a:srgbClr val="3A372F"/>
                </a:solidFill>
                <a:latin typeface="맑은 고딕"/>
                <a:ea typeface="맑은 고딕"/>
                <a:cs typeface="맑은 고딕"/>
              </a:rPr>
              <a:t>학년말 합격 진단으로 다음 학년 전략 확정</a:t>
            </a:r>
          </a:p>
        </p:txBody>
      </p:sp>
      <p:sp>
        <p:nvSpPr>
          <p:cNvPr id="24" name="Rounded Rectangle 23"/>
          <p:cNvSpPr/>
          <p:nvPr/>
        </p:nvSpPr>
        <p:spPr>
          <a:xfrm>
            <a:off x="640080" y="4983480"/>
            <a:ext cx="10911535" cy="658368"/>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5" name="TextBox 24"/>
          <p:cNvSpPr txBox="1"/>
          <p:nvPr/>
        </p:nvSpPr>
        <p:spPr>
          <a:xfrm>
            <a:off x="914400" y="4983480"/>
            <a:ext cx="10362895" cy="658368"/>
          </a:xfrm>
          <a:prstGeom prst="rect">
            <a:avLst/>
          </a:prstGeom>
          <a:noFill/>
        </p:spPr>
        <p:txBody>
          <a:bodyPr wrap="square" anchor="ctr" lIns="0" rIns="0" tIns="0" bIns="0">
            <a:spAutoFit/>
          </a:bodyPr>
          <a:lstStyle/>
          <a:p>
            <a:pPr algn="l"/>
            <a:r>
              <a:rPr sz="1200" b="1" i="0">
                <a:solidFill>
                  <a:srgbClr val="8A6F2E"/>
                </a:solidFill>
                <a:latin typeface="맑은 고딕"/>
                <a:ea typeface="맑은 고딕"/>
                <a:cs typeface="맑은 고딕"/>
              </a:rPr>
              <a:t>학부모 리포트  </a:t>
            </a:r>
            <a:r>
              <a:rPr sz="1150" b="0" i="0">
                <a:solidFill>
                  <a:srgbClr val="3A372F"/>
                </a:solidFill>
                <a:latin typeface="맑은 고딕"/>
                <a:ea typeface="맑은 고딕"/>
                <a:cs typeface="맑은 고딕"/>
              </a:rPr>
              <a:t>학기 1~2회, 진단·분석 결과와 다음 학기 계획을 문서로 받아 보십니다 — '학원이 뭘 하고 있는지'가 투명해집니다.</a:t>
            </a:r>
          </a:p>
        </p:txBody>
      </p:sp>
      <p:sp>
        <p:nvSpPr>
          <p:cNvPr id="26" name="Rounded Rectangle 25"/>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28" name="TextBox 27"/>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감으로 하는 상담이 아니라, 진단 → 실행 → 리포트가 돌아가는 관리 시스템입니다.</a:t>
            </a:r>
          </a:p>
        </p:txBody>
      </p:sp>
      <p:sp>
        <p:nvSpPr>
          <p:cNvPr id="29" name="TextBox 28"/>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
            </a:r>
          </a:p>
        </p:txBody>
      </p:sp>
      <p:sp>
        <p:nvSpPr>
          <p:cNvPr id="30" name="TextBox 29"/>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54</a:t>
            </a:r>
          </a:p>
        </p:txBody>
      </p:sp>
    </p:spTree>
  </p:cSld>
  <p:clrMapOvr>
    <a:masterClrMapping/>
  </p:clrMapOvr>
</p:sld>
</file>

<file path=ppt/slides/slide55.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5 · 학생 관리 시스템</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연간 관리 캘린더</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학교 일정에 맞춰 관리가 돌아갑니다</a:t>
            </a:r>
          </a:p>
        </p:txBody>
      </p:sp>
      <p:sp>
        <p:nvSpPr>
          <p:cNvPr id="6" name="Rounded Rectangle 5"/>
          <p:cNvSpPr/>
          <p:nvPr/>
        </p:nvSpPr>
        <p:spPr>
          <a:xfrm>
            <a:off x="640080"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Rounded Rectangle 6"/>
          <p:cNvSpPr/>
          <p:nvPr/>
        </p:nvSpPr>
        <p:spPr>
          <a:xfrm>
            <a:off x="804671"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3월</a:t>
            </a:r>
          </a:p>
        </p:txBody>
      </p:sp>
      <p:sp>
        <p:nvSpPr>
          <p:cNvPr id="8" name="TextBox 7"/>
          <p:cNvSpPr txBox="1"/>
          <p:nvPr/>
        </p:nvSpPr>
        <p:spPr>
          <a:xfrm>
            <a:off x="804671"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신학기 진단</a:t>
            </a:r>
          </a:p>
        </p:txBody>
      </p:sp>
      <p:sp>
        <p:nvSpPr>
          <p:cNvPr id="9" name="TextBox 8"/>
          <p:cNvSpPr txBox="1"/>
          <p:nvPr/>
        </p:nvSpPr>
        <p:spPr>
          <a:xfrm>
            <a:off x="804671"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학습심리·진로 검사
학기 목표 설정</a:t>
            </a:r>
          </a:p>
        </p:txBody>
      </p:sp>
      <p:sp>
        <p:nvSpPr>
          <p:cNvPr id="10" name="TextBox 9"/>
          <p:cNvSpPr txBox="1"/>
          <p:nvPr/>
        </p:nvSpPr>
        <p:spPr>
          <a:xfrm>
            <a:off x="2322576" y="2926080"/>
            <a:ext cx="228600" cy="365760"/>
          </a:xfrm>
          <a:prstGeom prst="rect">
            <a:avLst/>
          </a:prstGeom>
          <a:noFill/>
        </p:spPr>
        <p:txBody>
          <a:bodyPr wrap="none" anchor="t" lIns="0" rIns="0" tIns="0" bIns="0">
            <a:spAutoFit/>
          </a:bodyPr>
          <a:lstStyle/>
          <a:p>
            <a:pPr algn="l"/>
            <a:r>
              <a:rPr sz="1300" b="1" i="0">
                <a:solidFill>
                  <a:srgbClr val="6F6A5C"/>
                </a:solidFill>
                <a:latin typeface="맑은 고딕"/>
                <a:ea typeface="맑은 고딕"/>
                <a:cs typeface="맑은 고딕"/>
              </a:rPr>
              <a:t>→</a:t>
            </a:r>
          </a:p>
        </p:txBody>
      </p:sp>
      <p:sp>
        <p:nvSpPr>
          <p:cNvPr id="11" name="Rounded Rectangle 10"/>
          <p:cNvSpPr/>
          <p:nvPr/>
        </p:nvSpPr>
        <p:spPr>
          <a:xfrm>
            <a:off x="2487168"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Rounded Rectangle 11"/>
          <p:cNvSpPr/>
          <p:nvPr/>
        </p:nvSpPr>
        <p:spPr>
          <a:xfrm>
            <a:off x="2651760"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4~5월</a:t>
            </a:r>
          </a:p>
        </p:txBody>
      </p:sp>
      <p:sp>
        <p:nvSpPr>
          <p:cNvPr id="13" name="TextBox 12"/>
          <p:cNvSpPr txBox="1"/>
          <p:nvPr/>
        </p:nvSpPr>
        <p:spPr>
          <a:xfrm>
            <a:off x="2651760"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중간고사 + 수행</a:t>
            </a:r>
          </a:p>
        </p:txBody>
      </p:sp>
      <p:sp>
        <p:nvSpPr>
          <p:cNvPr id="14" name="TextBox 13"/>
          <p:cNvSpPr txBox="1"/>
          <p:nvPr/>
        </p:nvSpPr>
        <p:spPr>
          <a:xfrm>
            <a:off x="2651760"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시험 대비 수업
수행평가 주제 설계</a:t>
            </a:r>
          </a:p>
        </p:txBody>
      </p:sp>
      <p:sp>
        <p:nvSpPr>
          <p:cNvPr id="15" name="TextBox 14"/>
          <p:cNvSpPr txBox="1"/>
          <p:nvPr/>
        </p:nvSpPr>
        <p:spPr>
          <a:xfrm>
            <a:off x="4169664" y="2926080"/>
            <a:ext cx="228600" cy="365760"/>
          </a:xfrm>
          <a:prstGeom prst="rect">
            <a:avLst/>
          </a:prstGeom>
          <a:noFill/>
        </p:spPr>
        <p:txBody>
          <a:bodyPr wrap="none" anchor="t" lIns="0" rIns="0" tIns="0" bIns="0">
            <a:spAutoFit/>
          </a:bodyPr>
          <a:lstStyle/>
          <a:p>
            <a:pPr algn="l"/>
            <a:r>
              <a:rPr sz="1300" b="1" i="0">
                <a:solidFill>
                  <a:srgbClr val="6F6A5C"/>
                </a:solidFill>
                <a:latin typeface="맑은 고딕"/>
                <a:ea typeface="맑은 고딕"/>
                <a:cs typeface="맑은 고딕"/>
              </a:rPr>
              <a:t>→</a:t>
            </a:r>
          </a:p>
        </p:txBody>
      </p:sp>
      <p:sp>
        <p:nvSpPr>
          <p:cNvPr id="16" name="Rounded Rectangle 15"/>
          <p:cNvSpPr/>
          <p:nvPr/>
        </p:nvSpPr>
        <p:spPr>
          <a:xfrm>
            <a:off x="4334256"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7" name="Rounded Rectangle 16"/>
          <p:cNvSpPr/>
          <p:nvPr/>
        </p:nvSpPr>
        <p:spPr>
          <a:xfrm>
            <a:off x="4498848"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6~7월</a:t>
            </a:r>
          </a:p>
        </p:txBody>
      </p:sp>
      <p:sp>
        <p:nvSpPr>
          <p:cNvPr id="18" name="TextBox 17"/>
          <p:cNvSpPr txBox="1"/>
          <p:nvPr/>
        </p:nvSpPr>
        <p:spPr>
          <a:xfrm>
            <a:off x="4498848"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기말 + 세특 점검</a:t>
            </a:r>
          </a:p>
        </p:txBody>
      </p:sp>
      <p:sp>
        <p:nvSpPr>
          <p:cNvPr id="19" name="TextBox 18"/>
          <p:cNvSpPr txBox="1"/>
          <p:nvPr/>
        </p:nvSpPr>
        <p:spPr>
          <a:xfrm>
            <a:off x="4498848"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기말 대비
세특 재료 마감 점검</a:t>
            </a:r>
          </a:p>
        </p:txBody>
      </p:sp>
      <p:sp>
        <p:nvSpPr>
          <p:cNvPr id="20" name="TextBox 19"/>
          <p:cNvSpPr txBox="1"/>
          <p:nvPr/>
        </p:nvSpPr>
        <p:spPr>
          <a:xfrm>
            <a:off x="6016752" y="2926080"/>
            <a:ext cx="228600" cy="365760"/>
          </a:xfrm>
          <a:prstGeom prst="rect">
            <a:avLst/>
          </a:prstGeom>
          <a:noFill/>
        </p:spPr>
        <p:txBody>
          <a:bodyPr wrap="none" anchor="t" lIns="0" rIns="0" tIns="0" bIns="0">
            <a:spAutoFit/>
          </a:bodyPr>
          <a:lstStyle/>
          <a:p>
            <a:pPr algn="l"/>
            <a:r>
              <a:rPr sz="1300" b="1" i="0">
                <a:solidFill>
                  <a:srgbClr val="6F6A5C"/>
                </a:solidFill>
                <a:latin typeface="맑은 고딕"/>
                <a:ea typeface="맑은 고딕"/>
                <a:cs typeface="맑은 고딕"/>
              </a:rPr>
              <a:t>→</a:t>
            </a:r>
          </a:p>
        </p:txBody>
      </p:sp>
      <p:sp>
        <p:nvSpPr>
          <p:cNvPr id="21" name="Rounded Rectangle 20"/>
          <p:cNvSpPr/>
          <p:nvPr/>
        </p:nvSpPr>
        <p:spPr>
          <a:xfrm>
            <a:off x="6181344"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2" name="Rounded Rectangle 21"/>
          <p:cNvSpPr/>
          <p:nvPr/>
        </p:nvSpPr>
        <p:spPr>
          <a:xfrm>
            <a:off x="6345936"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여름방학</a:t>
            </a:r>
          </a:p>
        </p:txBody>
      </p:sp>
      <p:sp>
        <p:nvSpPr>
          <p:cNvPr id="23" name="TextBox 22"/>
          <p:cNvSpPr txBox="1"/>
          <p:nvPr/>
        </p:nvSpPr>
        <p:spPr>
          <a:xfrm>
            <a:off x="6345936"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로드맵 리포트</a:t>
            </a:r>
          </a:p>
        </p:txBody>
      </p:sp>
      <p:sp>
        <p:nvSpPr>
          <p:cNvPr id="24" name="TextBox 23"/>
          <p:cNvSpPr txBox="1"/>
          <p:nvPr/>
        </p:nvSpPr>
        <p:spPr>
          <a:xfrm>
            <a:off x="6345936"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내신 환산 분석
과목선택·전략 상담</a:t>
            </a:r>
          </a:p>
        </p:txBody>
      </p:sp>
      <p:sp>
        <p:nvSpPr>
          <p:cNvPr id="25" name="TextBox 24"/>
          <p:cNvSpPr txBox="1"/>
          <p:nvPr/>
        </p:nvSpPr>
        <p:spPr>
          <a:xfrm>
            <a:off x="7863840" y="2926080"/>
            <a:ext cx="228600" cy="365760"/>
          </a:xfrm>
          <a:prstGeom prst="rect">
            <a:avLst/>
          </a:prstGeom>
          <a:noFill/>
        </p:spPr>
        <p:txBody>
          <a:bodyPr wrap="none" anchor="t" lIns="0" rIns="0" tIns="0" bIns="0">
            <a:spAutoFit/>
          </a:bodyPr>
          <a:lstStyle/>
          <a:p>
            <a:pPr algn="l"/>
            <a:r>
              <a:rPr sz="1300" b="1" i="0">
                <a:solidFill>
                  <a:srgbClr val="6F6A5C"/>
                </a:solidFill>
                <a:latin typeface="맑은 고딕"/>
                <a:ea typeface="맑은 고딕"/>
                <a:cs typeface="맑은 고딕"/>
              </a:rPr>
              <a:t>→</a:t>
            </a:r>
          </a:p>
        </p:txBody>
      </p:sp>
      <p:sp>
        <p:nvSpPr>
          <p:cNvPr id="26" name="Rounded Rectangle 25"/>
          <p:cNvSpPr/>
          <p:nvPr/>
        </p:nvSpPr>
        <p:spPr>
          <a:xfrm>
            <a:off x="8028431"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7" name="Rounded Rectangle 26"/>
          <p:cNvSpPr/>
          <p:nvPr/>
        </p:nvSpPr>
        <p:spPr>
          <a:xfrm>
            <a:off x="8193023"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9~11월</a:t>
            </a:r>
          </a:p>
        </p:txBody>
      </p:sp>
      <p:sp>
        <p:nvSpPr>
          <p:cNvPr id="28" name="TextBox 27"/>
          <p:cNvSpPr txBox="1"/>
          <p:nvPr/>
        </p:nvSpPr>
        <p:spPr>
          <a:xfrm>
            <a:off x="8193023"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2학기 실행</a:t>
            </a:r>
          </a:p>
        </p:txBody>
      </p:sp>
      <p:sp>
        <p:nvSpPr>
          <p:cNvPr id="29" name="TextBox 28"/>
          <p:cNvSpPr txBox="1"/>
          <p:nvPr/>
        </p:nvSpPr>
        <p:spPr>
          <a:xfrm>
            <a:off x="8193023"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수행·탐구 축적
모평·최저 점검(고3)</a:t>
            </a:r>
          </a:p>
        </p:txBody>
      </p:sp>
      <p:sp>
        <p:nvSpPr>
          <p:cNvPr id="30" name="TextBox 29"/>
          <p:cNvSpPr txBox="1"/>
          <p:nvPr/>
        </p:nvSpPr>
        <p:spPr>
          <a:xfrm>
            <a:off x="9710928" y="2926080"/>
            <a:ext cx="228600" cy="365760"/>
          </a:xfrm>
          <a:prstGeom prst="rect">
            <a:avLst/>
          </a:prstGeom>
          <a:noFill/>
        </p:spPr>
        <p:txBody>
          <a:bodyPr wrap="none" anchor="t" lIns="0" rIns="0" tIns="0" bIns="0">
            <a:spAutoFit/>
          </a:bodyPr>
          <a:lstStyle/>
          <a:p>
            <a:pPr algn="l"/>
            <a:r>
              <a:rPr sz="1300" b="1" i="0">
                <a:solidFill>
                  <a:srgbClr val="6F6A5C"/>
                </a:solidFill>
                <a:latin typeface="맑은 고딕"/>
                <a:ea typeface="맑은 고딕"/>
                <a:cs typeface="맑은 고딕"/>
              </a:rPr>
              <a:t>→</a:t>
            </a:r>
          </a:p>
        </p:txBody>
      </p:sp>
      <p:sp>
        <p:nvSpPr>
          <p:cNvPr id="31" name="Rounded Rectangle 30"/>
          <p:cNvSpPr/>
          <p:nvPr/>
        </p:nvSpPr>
        <p:spPr>
          <a:xfrm>
            <a:off x="9875519" y="1828800"/>
            <a:ext cx="1700784" cy="265176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2" name="Rounded Rectangle 31"/>
          <p:cNvSpPr/>
          <p:nvPr/>
        </p:nvSpPr>
        <p:spPr>
          <a:xfrm>
            <a:off x="10040111" y="2011680"/>
            <a:ext cx="13716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100" b="1" i="0">
                <a:solidFill>
                  <a:srgbClr val="FCF4E2"/>
                </a:solidFill>
                <a:latin typeface="맑은 고딕"/>
                <a:ea typeface="맑은 고딕"/>
                <a:cs typeface="맑은 고딕"/>
              </a:rPr>
              <a:t>겨울방학</a:t>
            </a:r>
          </a:p>
        </p:txBody>
      </p:sp>
      <p:sp>
        <p:nvSpPr>
          <p:cNvPr id="33" name="TextBox 32"/>
          <p:cNvSpPr txBox="1"/>
          <p:nvPr/>
        </p:nvSpPr>
        <p:spPr>
          <a:xfrm>
            <a:off x="10040111" y="2542032"/>
            <a:ext cx="1371600" cy="640080"/>
          </a:xfrm>
          <a:prstGeom prst="rect">
            <a:avLst/>
          </a:prstGeom>
          <a:noFill/>
        </p:spPr>
        <p:txBody>
          <a:bodyPr wrap="square" anchor="t" lIns="0" rIns="0" tIns="0" bIns="0">
            <a:spAutoFit/>
          </a:bodyPr>
          <a:lstStyle/>
          <a:p>
            <a:pPr algn="l">
              <a:lnSpc>
                <a:spcPct val="115000"/>
              </a:lnSpc>
            </a:pPr>
            <a:r>
              <a:rPr sz="1180" b="1" i="0">
                <a:solidFill>
                  <a:srgbClr val="1A1A1A"/>
                </a:solidFill>
                <a:latin typeface="맑은 고딕"/>
                <a:ea typeface="맑은 고딕"/>
                <a:cs typeface="맑은 고딕"/>
              </a:rPr>
              <a:t>학년말 정밀 진단</a:t>
            </a:r>
          </a:p>
        </p:txBody>
      </p:sp>
      <p:sp>
        <p:nvSpPr>
          <p:cNvPr id="34" name="TextBox 33"/>
          <p:cNvSpPr txBox="1"/>
          <p:nvPr/>
        </p:nvSpPr>
        <p:spPr>
          <a:xfrm>
            <a:off x="10040111" y="3200400"/>
            <a:ext cx="1371600" cy="1188720"/>
          </a:xfrm>
          <a:prstGeom prst="rect">
            <a:avLst/>
          </a:prstGeom>
          <a:noFill/>
        </p:spPr>
        <p:txBody>
          <a:bodyPr wrap="square" anchor="t" lIns="0" rIns="0" tIns="0" bIns="0">
            <a:spAutoFit/>
          </a:bodyPr>
          <a:lstStyle/>
          <a:p>
            <a:pPr algn="l">
              <a:lnSpc>
                <a:spcPct val="135000"/>
              </a:lnSpc>
            </a:pPr>
            <a:r>
              <a:rPr sz="980" b="0" i="0">
                <a:solidFill>
                  <a:srgbClr val="3A372F"/>
                </a:solidFill>
                <a:latin typeface="맑은 고딕"/>
                <a:ea typeface="맑은 고딕"/>
                <a:cs typeface="맑은 고딕"/>
              </a:rPr>
              <a:t>생기부 종합 분석
합격 진단 · 새 학년 전략</a:t>
            </a:r>
          </a:p>
        </p:txBody>
      </p:sp>
      <p:sp>
        <p:nvSpPr>
          <p:cNvPr id="35" name="Rounded Rectangle 34"/>
          <p:cNvSpPr/>
          <p:nvPr/>
        </p:nvSpPr>
        <p:spPr>
          <a:xfrm>
            <a:off x="640080" y="4754880"/>
            <a:ext cx="10911535" cy="77724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6" name="TextBox 35"/>
          <p:cNvSpPr txBox="1"/>
          <p:nvPr/>
        </p:nvSpPr>
        <p:spPr>
          <a:xfrm>
            <a:off x="914400" y="4754880"/>
            <a:ext cx="10362895" cy="777240"/>
          </a:xfrm>
          <a:prstGeom prst="rect">
            <a:avLst/>
          </a:prstGeom>
          <a:noFill/>
        </p:spPr>
        <p:txBody>
          <a:bodyPr wrap="square" anchor="ctr" lIns="0" rIns="0" tIns="0" bIns="0">
            <a:spAutoFit/>
          </a:bodyPr>
          <a:lstStyle/>
          <a:p>
            <a:pPr algn="l">
              <a:lnSpc>
                <a:spcPct val="130000"/>
              </a:lnSpc>
            </a:pPr>
            <a:r>
              <a:rPr sz="1200" b="1" i="0">
                <a:solidFill>
                  <a:srgbClr val="8A6F2E"/>
                </a:solidFill>
                <a:latin typeface="맑은 고딕"/>
                <a:ea typeface="맑은 고딕"/>
                <a:cs typeface="맑은 고딕"/>
              </a:rPr>
              <a:t>고3 트랙 별도 운영  </a:t>
            </a:r>
            <a:r>
              <a:rPr sz="1150" b="0" i="0">
                <a:solidFill>
                  <a:srgbClr val="3A372F"/>
                </a:solidFill>
                <a:latin typeface="맑은 고딕"/>
                <a:ea typeface="맑은 고딕"/>
                <a:cs typeface="맑은 고딕"/>
              </a:rPr>
              <a:t>3·5·6·8월 모평 분석 → 8월 성적표 기반 수시 6장 시뮬레이션 → 수능 후 가채점 판단 → 정시 3장 정밀 배치까지 동행합니다.</a:t>
            </a:r>
          </a:p>
        </p:txBody>
      </p:sp>
      <p:sp>
        <p:nvSpPr>
          <p:cNvPr id="37" name="Rounded Rectangle 36"/>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8" name="Rounded Rectangle 37"/>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39" name="TextBox 38"/>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입시는 이벤트가 아니라 사이클입니다 — 시기마다 해야 할 일이 정해져 있습니다.</a:t>
            </a:r>
          </a:p>
        </p:txBody>
      </p:sp>
      <p:sp>
        <p:nvSpPr>
          <p:cNvPr id="40" name="TextBox 39"/>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
            </a:r>
          </a:p>
        </p:txBody>
      </p:sp>
      <p:sp>
        <p:nvSpPr>
          <p:cNvPr id="41" name="TextBox 40"/>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55</a:t>
            </a:r>
          </a:p>
        </p:txBody>
      </p:sp>
    </p:spTree>
  </p:cSld>
  <p:clrMapOvr>
    <a:masterClrMapping/>
  </p:clrMapOvr>
</p:sld>
</file>

<file path=ppt/slides/slide5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7818120" y="3017520"/>
            <a:ext cx="4846320" cy="3840480"/>
          </a:xfrm>
          <a:prstGeom prst="rect">
            <a:avLst/>
          </a:prstGeom>
          <a:noFill/>
        </p:spPr>
        <p:txBody>
          <a:bodyPr wrap="none" anchor="t" lIns="0" rIns="0" tIns="0" bIns="0">
            <a:spAutoFit/>
          </a:bodyPr>
          <a:lstStyle/>
          <a:p>
            <a:pPr algn="l"/>
            <a:r>
              <a:rPr sz="13000" b="1" i="0">
                <a:solidFill>
                  <a:srgbClr val="0A5240"/>
                </a:solidFill>
                <a:latin typeface="Times New Roman"/>
                <a:ea typeface="Times New Roman"/>
                <a:cs typeface="Times New Roman"/>
              </a:rPr>
              <a:t>2028</a:t>
            </a:r>
          </a:p>
        </p:txBody>
      </p:sp>
      <p:sp>
        <p:nvSpPr>
          <p:cNvPr id="4" name="TextBox 3"/>
          <p:cNvSpPr txBox="1"/>
          <p:nvPr/>
        </p:nvSpPr>
        <p:spPr>
          <a:xfrm>
            <a:off x="640080" y="1371600"/>
            <a:ext cx="10881360" cy="365760"/>
          </a:xfrm>
          <a:prstGeom prst="rect">
            <a:avLst/>
          </a:prstGeom>
          <a:noFill/>
        </p:spPr>
        <p:txBody>
          <a:bodyPr wrap="square" anchor="t" lIns="0" rIns="0" tIns="0" bIns="0">
            <a:spAutoFit/>
          </a:bodyPr>
          <a:lstStyle/>
          <a:p>
            <a:pPr algn="l"/>
            <a:r>
              <a:rPr sz="1300" b="1" i="0" spc="300">
                <a:solidFill>
                  <a:srgbClr val="B99950"/>
                </a:solidFill>
                <a:latin typeface="맑은 고딕"/>
                <a:ea typeface="맑은 고딕"/>
                <a:cs typeface="맑은 고딕"/>
              </a:rPr>
              <a:t>마무리</a:t>
            </a:r>
          </a:p>
        </p:txBody>
      </p:sp>
      <p:sp>
        <p:nvSpPr>
          <p:cNvPr id="5" name="TextBox 4"/>
          <p:cNvSpPr txBox="1"/>
          <p:nvPr/>
        </p:nvSpPr>
        <p:spPr>
          <a:xfrm>
            <a:off x="640080" y="1828800"/>
            <a:ext cx="10881360" cy="1463040"/>
          </a:xfrm>
          <a:prstGeom prst="rect">
            <a:avLst/>
          </a:prstGeom>
          <a:noFill/>
        </p:spPr>
        <p:txBody>
          <a:bodyPr wrap="square" anchor="t" lIns="0" rIns="0" tIns="0" bIns="0">
            <a:spAutoFit/>
          </a:bodyPr>
          <a:lstStyle/>
          <a:p>
            <a:pPr algn="l">
              <a:lnSpc>
                <a:spcPct val="115000"/>
              </a:lnSpc>
            </a:pPr>
            <a:r>
              <a:rPr sz="4000" b="1" i="0">
                <a:solidFill>
                  <a:srgbClr val="FCF4E2"/>
                </a:solidFill>
                <a:latin typeface="맑은 고딕"/>
                <a:ea typeface="맑은 고딕"/>
                <a:cs typeface="맑은 고딕"/>
              </a:rPr>
              <a:t>입시가 변하면,
관리도 변해야 합니다.</a:t>
            </a:r>
          </a:p>
        </p:txBody>
      </p:sp>
      <p:sp>
        <p:nvSpPr>
          <p:cNvPr id="6" name="TextBox 5"/>
          <p:cNvSpPr txBox="1"/>
          <p:nvPr/>
        </p:nvSpPr>
        <p:spPr>
          <a:xfrm>
            <a:off x="640080" y="3566160"/>
            <a:ext cx="6675120" cy="1005840"/>
          </a:xfrm>
          <a:prstGeom prst="rect">
            <a:avLst/>
          </a:prstGeom>
          <a:noFill/>
        </p:spPr>
        <p:txBody>
          <a:bodyPr wrap="square" anchor="t" lIns="0" rIns="0" tIns="0" bIns="0">
            <a:spAutoFit/>
          </a:bodyPr>
          <a:lstStyle/>
          <a:p>
            <a:pPr algn="l">
              <a:lnSpc>
                <a:spcPct val="140000"/>
              </a:lnSpc>
            </a:pPr>
            <a:r>
              <a:rPr sz="1400" b="0" i="0">
                <a:solidFill>
                  <a:srgbClr val="C6BFA8"/>
                </a:solidFill>
                <a:latin typeface="맑은 고딕"/>
                <a:ea typeface="맑은 고딕"/>
                <a:cs typeface="맑은 고딕"/>
              </a:rPr>
              <a:t>내신 5등급제 · 통합 수능 · 생기부 시대 — 변화된 입시에
최적화된 학생 관리를 ［학원명］이 시작합니다.</a:t>
            </a:r>
          </a:p>
        </p:txBody>
      </p:sp>
      <p:sp>
        <p:nvSpPr>
          <p:cNvPr id="7" name="Rounded Rectangle 6"/>
          <p:cNvSpPr/>
          <p:nvPr/>
        </p:nvSpPr>
        <p:spPr>
          <a:xfrm>
            <a:off x="640080" y="4526280"/>
            <a:ext cx="6949440" cy="1234440"/>
          </a:xfrm>
          <a:prstGeom prst="roundRect">
            <a:avLst>
              <a:gd name="adj" fmla="val 10000"/>
            </a:avLst>
          </a:prstGeom>
          <a:solidFill>
            <a:srgbClr val="0A524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960119" y="4709160"/>
            <a:ext cx="6400800" cy="320040"/>
          </a:xfrm>
          <a:prstGeom prst="rect">
            <a:avLst/>
          </a:prstGeom>
          <a:noFill/>
        </p:spPr>
        <p:txBody>
          <a:bodyPr wrap="square" anchor="t" lIns="0" rIns="0" tIns="0" bIns="0">
            <a:spAutoFit/>
          </a:bodyPr>
          <a:lstStyle/>
          <a:p>
            <a:pPr algn="l"/>
            <a:r>
              <a:rPr sz="1150" b="1" i="0">
                <a:solidFill>
                  <a:srgbClr val="B99950"/>
                </a:solidFill>
                <a:latin typeface="맑은 고딕"/>
                <a:ea typeface="맑은 고딕"/>
                <a:cs typeface="맑은 고딕"/>
              </a:rPr>
              <a:t>설명회 후 개별 상담 예약</a:t>
            </a:r>
          </a:p>
        </p:txBody>
      </p:sp>
      <p:sp>
        <p:nvSpPr>
          <p:cNvPr id="9" name="TextBox 8"/>
          <p:cNvSpPr txBox="1"/>
          <p:nvPr/>
        </p:nvSpPr>
        <p:spPr>
          <a:xfrm>
            <a:off x="960119" y="5029200"/>
            <a:ext cx="6400800" cy="548640"/>
          </a:xfrm>
          <a:prstGeom prst="rect">
            <a:avLst/>
          </a:prstGeom>
          <a:noFill/>
        </p:spPr>
        <p:txBody>
          <a:bodyPr wrap="square" anchor="t" lIns="0" rIns="0" tIns="0" bIns="0">
            <a:spAutoFit/>
          </a:bodyPr>
          <a:lstStyle/>
          <a:p>
            <a:pPr algn="l"/>
            <a:r>
              <a:rPr sz="1300" b="1" i="0">
                <a:solidFill>
                  <a:srgbClr val="B99950"/>
                </a:solidFill>
                <a:latin typeface="맑은 고딕"/>
                <a:ea typeface="맑은 고딕"/>
                <a:cs typeface="맑은 고딕"/>
              </a:rPr>
              <a:t>전화  </a:t>
            </a:r>
            <a:r>
              <a:rPr sz="1500" b="1" i="0">
                <a:solidFill>
                  <a:srgbClr val="FCF4E2"/>
                </a:solidFill>
                <a:latin typeface="맑은 고딕"/>
                <a:ea typeface="맑은 고딕"/>
                <a:cs typeface="맑은 고딕"/>
              </a:rPr>
              <a:t>［전화번호］     </a:t>
            </a:r>
            <a:r>
              <a:rPr sz="1300" b="1" i="0">
                <a:solidFill>
                  <a:srgbClr val="B99950"/>
                </a:solidFill>
                <a:latin typeface="맑은 고딕"/>
                <a:ea typeface="맑은 고딕"/>
                <a:cs typeface="맑은 고딕"/>
              </a:rPr>
              <a:t>카카오채널  </a:t>
            </a:r>
            <a:r>
              <a:rPr sz="1500" b="1" i="0">
                <a:solidFill>
                  <a:srgbClr val="FCF4E2"/>
                </a:solidFill>
                <a:latin typeface="맑은 고딕"/>
                <a:ea typeface="맑은 고딕"/>
                <a:cs typeface="맑은 고딕"/>
              </a:rPr>
              <a:t>［채널명］</a:t>
            </a:r>
          </a:p>
        </p:txBody>
      </p:sp>
      <p:sp>
        <p:nvSpPr>
          <p:cNvPr id="10" name="TextBox 9"/>
          <p:cNvSpPr txBox="1"/>
          <p:nvPr/>
        </p:nvSpPr>
        <p:spPr>
          <a:xfrm>
            <a:off x="640080" y="5943600"/>
            <a:ext cx="8229600" cy="320040"/>
          </a:xfrm>
          <a:prstGeom prst="rect">
            <a:avLst/>
          </a:prstGeom>
          <a:noFill/>
        </p:spPr>
        <p:txBody>
          <a:bodyPr wrap="square" anchor="t" lIns="0" rIns="0" tIns="0" bIns="0">
            <a:spAutoFit/>
          </a:bodyPr>
          <a:lstStyle/>
          <a:p>
            <a:pPr algn="l"/>
            <a:r>
              <a:rPr sz="1150" b="0" i="0">
                <a:solidFill>
                  <a:srgbClr val="C6BFA8"/>
                </a:solidFill>
                <a:latin typeface="맑은 고딕"/>
                <a:ea typeface="맑은 고딕"/>
                <a:cs typeface="맑은 고딕"/>
              </a:rPr>
              <a:t>［주소］  ·  ［홈페이지·블로그］</a:t>
            </a:r>
          </a:p>
        </p:txBody>
      </p:sp>
      <p:sp>
        <p:nvSpPr>
          <p:cNvPr id="11" name="Rounded Rectangle 10"/>
          <p:cNvSpPr/>
          <p:nvPr/>
        </p:nvSpPr>
        <p:spPr>
          <a:xfrm>
            <a:off x="10698480" y="502920"/>
            <a:ext cx="822960" cy="822960"/>
          </a:xfrm>
          <a:prstGeom prst="roundRect">
            <a:avLst>
              <a:gd name="adj" fmla="val 18000"/>
            </a:avLst>
          </a:prstGeom>
          <a:noFill/>
          <a:ln w="15240">
            <a:solidFill>
              <a:srgbClr val="FCF4E2"/>
            </a:solidFill>
          </a:ln>
          <a:effectLst/>
        </p:spPr>
        <p:style>
          <a:lnRef idx="1">
            <a:schemeClr val="accent1"/>
          </a:lnRef>
          <a:fillRef idx="3">
            <a:schemeClr val="accent1"/>
          </a:fillRef>
          <a:effectRef idx="2">
            <a:schemeClr val="accent1"/>
          </a:effectRef>
          <a:fontRef idx="minor">
            <a:schemeClr val="lt1"/>
          </a:fontRef>
        </p:style>
        <p:txBody>
          <a:bodyPr rtlCol="0" anchor="ctr" wrap="square" lIns="0" rIns="0" tIns="0" bIns="0"/>
          <a:lstStyle/>
          <a:p>
            <a:pPr algn="ctr"/>
            <a:r>
              <a:rPr sz="1000" b="1" i="0">
                <a:solidFill>
                  <a:srgbClr val="FCF4E2"/>
                </a:solidFill>
                <a:latin typeface="맑은 고딕"/>
                <a:ea typeface="맑은 고딕"/>
                <a:cs typeface="맑은 고딕"/>
              </a:rPr>
              <a:t>로고</a:t>
            </a:r>
          </a:p>
        </p:txBody>
      </p:sp>
      <p:sp>
        <p:nvSpPr>
          <p:cNvPr id="12" name="TextBox 11"/>
          <p:cNvSpPr txBox="1"/>
          <p:nvPr/>
        </p:nvSpPr>
        <p:spPr>
          <a:xfrm>
            <a:off x="640080" y="6446520"/>
            <a:ext cx="10881360" cy="274320"/>
          </a:xfrm>
          <a:prstGeom prst="rect">
            <a:avLst/>
          </a:prstGeom>
          <a:noFill/>
        </p:spPr>
        <p:txBody>
          <a:bodyPr wrap="square" anchor="t" lIns="0" rIns="0" tIns="0" bIns="0">
            <a:spAutoFit/>
          </a:bodyPr>
          <a:lstStyle/>
          <a:p>
            <a:pPr algn="l"/>
            <a:r>
              <a:rPr sz="850" b="0" i="0">
                <a:solidFill>
                  <a:srgbClr val="C6BFA8"/>
                </a:solidFill>
                <a:latin typeface="맑은 고딕"/>
                <a:ea typeface="맑은 고딕"/>
                <a:cs typeface="맑은 고딕"/>
              </a:rPr>
              <a:t>본 자료는 2028학년도 대학입학전형시행계획(2026.4.)과 공개 자료를 기준으로 작성되었으며, 대학별 최종 모집요강에 따라 변경될 수 있습니다.</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C6BFA8"/>
                </a:solidFill>
                <a:latin typeface="Times New Roman"/>
                <a:ea typeface="Times New Roman"/>
                <a:cs typeface="Times New Roman"/>
              </a:rPr>
              <a:t>56</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2028 대입 캘린더 — 현 고2 기준</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수능은 2027년 11월 18일(목). 수시와 정시의 흐름을 한눈에.</a:t>
            </a:r>
          </a:p>
        </p:txBody>
      </p:sp>
      <p:sp>
        <p:nvSpPr>
          <p:cNvPr id="6" name="Rounded Rectangle 5"/>
          <p:cNvSpPr/>
          <p:nvPr/>
        </p:nvSpPr>
        <p:spPr>
          <a:xfrm>
            <a:off x="640080" y="2395728"/>
            <a:ext cx="914400" cy="365760"/>
          </a:xfrm>
          <a:prstGeom prst="roundRect">
            <a:avLst>
              <a:gd name="adj" fmla="val 50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CF4E2"/>
                </a:solidFill>
                <a:latin typeface="맑은 고딕"/>
                <a:ea typeface="맑은 고딕"/>
                <a:cs typeface="맑은 고딕"/>
              </a:rPr>
              <a:t>수시</a:t>
            </a:r>
          </a:p>
        </p:txBody>
      </p:sp>
      <p:sp>
        <p:nvSpPr>
          <p:cNvPr id="7" name="Rectangle 6"/>
          <p:cNvSpPr/>
          <p:nvPr/>
        </p:nvSpPr>
        <p:spPr>
          <a:xfrm>
            <a:off x="1828800" y="2542032"/>
            <a:ext cx="9539935"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Oval 7"/>
          <p:cNvSpPr/>
          <p:nvPr/>
        </p:nvSpPr>
        <p:spPr>
          <a:xfrm>
            <a:off x="2579598"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9" name="TextBox 8"/>
          <p:cNvSpPr txBox="1"/>
          <p:nvPr/>
        </p:nvSpPr>
        <p:spPr>
          <a:xfrm>
            <a:off x="1874519"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8월 말</a:t>
            </a:r>
          </a:p>
        </p:txBody>
      </p:sp>
      <p:sp>
        <p:nvSpPr>
          <p:cNvPr id="10" name="TextBox 9"/>
          <p:cNvSpPr txBox="1"/>
          <p:nvPr/>
        </p:nvSpPr>
        <p:spPr>
          <a:xfrm>
            <a:off x="1874519"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8월 모평 성적 통지</a:t>
            </a:r>
          </a:p>
        </p:txBody>
      </p:sp>
      <p:sp>
        <p:nvSpPr>
          <p:cNvPr id="11" name="Oval 10"/>
          <p:cNvSpPr/>
          <p:nvPr/>
        </p:nvSpPr>
        <p:spPr>
          <a:xfrm>
            <a:off x="4154347"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12" name="TextBox 11"/>
          <p:cNvSpPr txBox="1"/>
          <p:nvPr/>
        </p:nvSpPr>
        <p:spPr>
          <a:xfrm>
            <a:off x="3449269"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9.20~23</a:t>
            </a:r>
          </a:p>
        </p:txBody>
      </p:sp>
      <p:sp>
        <p:nvSpPr>
          <p:cNvPr id="13" name="TextBox 12"/>
          <p:cNvSpPr txBox="1"/>
          <p:nvPr/>
        </p:nvSpPr>
        <p:spPr>
          <a:xfrm>
            <a:off x="3449269"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수시 원서접수</a:t>
            </a:r>
          </a:p>
        </p:txBody>
      </p:sp>
      <p:sp>
        <p:nvSpPr>
          <p:cNvPr id="14" name="Oval 13"/>
          <p:cNvSpPr/>
          <p:nvPr/>
        </p:nvSpPr>
        <p:spPr>
          <a:xfrm>
            <a:off x="5729097"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15" name="TextBox 14"/>
          <p:cNvSpPr txBox="1"/>
          <p:nvPr/>
        </p:nvSpPr>
        <p:spPr>
          <a:xfrm>
            <a:off x="5024018"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11.18(목)</a:t>
            </a:r>
          </a:p>
        </p:txBody>
      </p:sp>
      <p:sp>
        <p:nvSpPr>
          <p:cNvPr id="16" name="TextBox 15"/>
          <p:cNvSpPr txBox="1"/>
          <p:nvPr/>
        </p:nvSpPr>
        <p:spPr>
          <a:xfrm>
            <a:off x="5024018"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대학수학능력시험</a:t>
            </a:r>
          </a:p>
        </p:txBody>
      </p:sp>
      <p:sp>
        <p:nvSpPr>
          <p:cNvPr id="17" name="Oval 16"/>
          <p:cNvSpPr/>
          <p:nvPr/>
        </p:nvSpPr>
        <p:spPr>
          <a:xfrm>
            <a:off x="7303846"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18" name="TextBox 17"/>
          <p:cNvSpPr txBox="1"/>
          <p:nvPr/>
        </p:nvSpPr>
        <p:spPr>
          <a:xfrm>
            <a:off x="6598767"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12.10</a:t>
            </a:r>
          </a:p>
        </p:txBody>
      </p:sp>
      <p:sp>
        <p:nvSpPr>
          <p:cNvPr id="19" name="TextBox 18"/>
          <p:cNvSpPr txBox="1"/>
          <p:nvPr/>
        </p:nvSpPr>
        <p:spPr>
          <a:xfrm>
            <a:off x="6598767"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수능 성적 발표</a:t>
            </a:r>
          </a:p>
        </p:txBody>
      </p:sp>
      <p:sp>
        <p:nvSpPr>
          <p:cNvPr id="20" name="Oval 19"/>
          <p:cNvSpPr/>
          <p:nvPr/>
        </p:nvSpPr>
        <p:spPr>
          <a:xfrm>
            <a:off x="8878595"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21" name="TextBox 20"/>
          <p:cNvSpPr txBox="1"/>
          <p:nvPr/>
        </p:nvSpPr>
        <p:spPr>
          <a:xfrm>
            <a:off x="8173516"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~12.21</a:t>
            </a:r>
          </a:p>
        </p:txBody>
      </p:sp>
      <p:sp>
        <p:nvSpPr>
          <p:cNvPr id="22" name="TextBox 21"/>
          <p:cNvSpPr txBox="1"/>
          <p:nvPr/>
        </p:nvSpPr>
        <p:spPr>
          <a:xfrm>
            <a:off x="8173516"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수시 합격자 발표</a:t>
            </a:r>
          </a:p>
        </p:txBody>
      </p:sp>
      <p:sp>
        <p:nvSpPr>
          <p:cNvPr id="23" name="Oval 22"/>
          <p:cNvSpPr/>
          <p:nvPr/>
        </p:nvSpPr>
        <p:spPr>
          <a:xfrm>
            <a:off x="10453344" y="2468880"/>
            <a:ext cx="164592" cy="164592"/>
          </a:xfrm>
          <a:prstGeom prst="ellipse">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24" name="TextBox 23"/>
          <p:cNvSpPr txBox="1"/>
          <p:nvPr/>
        </p:nvSpPr>
        <p:spPr>
          <a:xfrm>
            <a:off x="9748266" y="2724912"/>
            <a:ext cx="1483309" cy="274320"/>
          </a:xfrm>
          <a:prstGeom prst="rect">
            <a:avLst/>
          </a:prstGeom>
          <a:noFill/>
        </p:spPr>
        <p:txBody>
          <a:bodyPr wrap="square" anchor="t" lIns="0" rIns="0" tIns="0" bIns="0">
            <a:spAutoFit/>
          </a:bodyPr>
          <a:lstStyle/>
          <a:p>
            <a:pPr algn="ctr"/>
            <a:r>
              <a:rPr sz="1050" b="1" i="0">
                <a:solidFill>
                  <a:srgbClr val="03392A"/>
                </a:solidFill>
                <a:latin typeface="맑은 고딕"/>
                <a:ea typeface="맑은 고딕"/>
                <a:cs typeface="맑은 고딕"/>
              </a:rPr>
              <a:t>~12.31</a:t>
            </a:r>
          </a:p>
        </p:txBody>
      </p:sp>
      <p:sp>
        <p:nvSpPr>
          <p:cNvPr id="25" name="TextBox 24"/>
          <p:cNvSpPr txBox="1"/>
          <p:nvPr/>
        </p:nvSpPr>
        <p:spPr>
          <a:xfrm>
            <a:off x="9748266" y="298094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수시 충원·등록 마감</a:t>
            </a:r>
          </a:p>
        </p:txBody>
      </p:sp>
      <p:sp>
        <p:nvSpPr>
          <p:cNvPr id="26" name="Rounded Rectangle 25"/>
          <p:cNvSpPr/>
          <p:nvPr/>
        </p:nvSpPr>
        <p:spPr>
          <a:xfrm>
            <a:off x="640080" y="4270248"/>
            <a:ext cx="914400" cy="365760"/>
          </a:xfrm>
          <a:prstGeom prst="roundRect">
            <a:avLst>
              <a:gd name="adj" fmla="val 50000"/>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200" b="1" i="0">
                <a:solidFill>
                  <a:srgbClr val="FFFFFF"/>
                </a:solidFill>
                <a:latin typeface="맑은 고딕"/>
                <a:ea typeface="맑은 고딕"/>
                <a:cs typeface="맑은 고딕"/>
              </a:rPr>
              <a:t>정시</a:t>
            </a:r>
          </a:p>
        </p:txBody>
      </p:sp>
      <p:sp>
        <p:nvSpPr>
          <p:cNvPr id="27" name="Rectangle 26"/>
          <p:cNvSpPr/>
          <p:nvPr/>
        </p:nvSpPr>
        <p:spPr>
          <a:xfrm>
            <a:off x="1828800" y="4416552"/>
            <a:ext cx="9539935"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28" name="Oval 27"/>
          <p:cNvSpPr/>
          <p:nvPr/>
        </p:nvSpPr>
        <p:spPr>
          <a:xfrm>
            <a:off x="2579598"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29" name="TextBox 28"/>
          <p:cNvSpPr txBox="1"/>
          <p:nvPr/>
        </p:nvSpPr>
        <p:spPr>
          <a:xfrm>
            <a:off x="1874519"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1.3~6</a:t>
            </a:r>
          </a:p>
        </p:txBody>
      </p:sp>
      <p:sp>
        <p:nvSpPr>
          <p:cNvPr id="30" name="TextBox 29"/>
          <p:cNvSpPr txBox="1"/>
          <p:nvPr/>
        </p:nvSpPr>
        <p:spPr>
          <a:xfrm>
            <a:off x="1874519"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정시 원서접수</a:t>
            </a:r>
          </a:p>
        </p:txBody>
      </p:sp>
      <p:sp>
        <p:nvSpPr>
          <p:cNvPr id="31" name="Oval 30"/>
          <p:cNvSpPr/>
          <p:nvPr/>
        </p:nvSpPr>
        <p:spPr>
          <a:xfrm>
            <a:off x="4154347"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32" name="TextBox 31"/>
          <p:cNvSpPr txBox="1"/>
          <p:nvPr/>
        </p:nvSpPr>
        <p:spPr>
          <a:xfrm>
            <a:off x="3449269"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1.10~</a:t>
            </a:r>
          </a:p>
        </p:txBody>
      </p:sp>
      <p:sp>
        <p:nvSpPr>
          <p:cNvPr id="33" name="TextBox 32"/>
          <p:cNvSpPr txBox="1"/>
          <p:nvPr/>
        </p:nvSpPr>
        <p:spPr>
          <a:xfrm>
            <a:off x="3449269"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가군 전형(8일)</a:t>
            </a:r>
          </a:p>
        </p:txBody>
      </p:sp>
      <p:sp>
        <p:nvSpPr>
          <p:cNvPr id="34" name="Oval 33"/>
          <p:cNvSpPr/>
          <p:nvPr/>
        </p:nvSpPr>
        <p:spPr>
          <a:xfrm>
            <a:off x="5729097"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35" name="TextBox 34"/>
          <p:cNvSpPr txBox="1"/>
          <p:nvPr/>
        </p:nvSpPr>
        <p:spPr>
          <a:xfrm>
            <a:off x="5024018"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1.18~</a:t>
            </a:r>
          </a:p>
        </p:txBody>
      </p:sp>
      <p:sp>
        <p:nvSpPr>
          <p:cNvPr id="36" name="TextBox 35"/>
          <p:cNvSpPr txBox="1"/>
          <p:nvPr/>
        </p:nvSpPr>
        <p:spPr>
          <a:xfrm>
            <a:off x="5024018"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나군 전형(8일)</a:t>
            </a:r>
          </a:p>
        </p:txBody>
      </p:sp>
      <p:sp>
        <p:nvSpPr>
          <p:cNvPr id="37" name="Oval 36"/>
          <p:cNvSpPr/>
          <p:nvPr/>
        </p:nvSpPr>
        <p:spPr>
          <a:xfrm>
            <a:off x="7303846"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38" name="TextBox 37"/>
          <p:cNvSpPr txBox="1"/>
          <p:nvPr/>
        </p:nvSpPr>
        <p:spPr>
          <a:xfrm>
            <a:off x="6598767"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1.31~</a:t>
            </a:r>
          </a:p>
        </p:txBody>
      </p:sp>
      <p:sp>
        <p:nvSpPr>
          <p:cNvPr id="39" name="TextBox 38"/>
          <p:cNvSpPr txBox="1"/>
          <p:nvPr/>
        </p:nvSpPr>
        <p:spPr>
          <a:xfrm>
            <a:off x="6598767"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다군 전형(8일)</a:t>
            </a:r>
          </a:p>
        </p:txBody>
      </p:sp>
      <p:sp>
        <p:nvSpPr>
          <p:cNvPr id="40" name="Oval 39"/>
          <p:cNvSpPr/>
          <p:nvPr/>
        </p:nvSpPr>
        <p:spPr>
          <a:xfrm>
            <a:off x="8878595"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41" name="TextBox 40"/>
          <p:cNvSpPr txBox="1"/>
          <p:nvPr/>
        </p:nvSpPr>
        <p:spPr>
          <a:xfrm>
            <a:off x="8173516"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~2.10</a:t>
            </a:r>
          </a:p>
        </p:txBody>
      </p:sp>
      <p:sp>
        <p:nvSpPr>
          <p:cNvPr id="42" name="TextBox 41"/>
          <p:cNvSpPr txBox="1"/>
          <p:nvPr/>
        </p:nvSpPr>
        <p:spPr>
          <a:xfrm>
            <a:off x="8173516"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정시 합격자 발표</a:t>
            </a:r>
          </a:p>
        </p:txBody>
      </p:sp>
      <p:sp>
        <p:nvSpPr>
          <p:cNvPr id="43" name="Oval 42"/>
          <p:cNvSpPr/>
          <p:nvPr/>
        </p:nvSpPr>
        <p:spPr>
          <a:xfrm>
            <a:off x="10453344" y="4343400"/>
            <a:ext cx="164592" cy="164592"/>
          </a:xfrm>
          <a:prstGeom prst="ellipse">
            <a:avLst/>
          </a:prstGeom>
          <a:solidFill>
            <a:srgbClr val="8A6F2E"/>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300" b="1" i="0">
                <a:solidFill>
                  <a:srgbClr val="FCF4E2"/>
                </a:solidFill>
                <a:latin typeface="맑은 고딕"/>
                <a:ea typeface="맑은 고딕"/>
                <a:cs typeface="맑은 고딕"/>
              </a:rPr>
              <a:t/>
            </a:r>
          </a:p>
        </p:txBody>
      </p:sp>
      <p:sp>
        <p:nvSpPr>
          <p:cNvPr id="44" name="TextBox 43"/>
          <p:cNvSpPr txBox="1"/>
          <p:nvPr/>
        </p:nvSpPr>
        <p:spPr>
          <a:xfrm>
            <a:off x="9748266" y="4599432"/>
            <a:ext cx="1483309" cy="274320"/>
          </a:xfrm>
          <a:prstGeom prst="rect">
            <a:avLst/>
          </a:prstGeom>
          <a:noFill/>
        </p:spPr>
        <p:txBody>
          <a:bodyPr wrap="square" anchor="t" lIns="0" rIns="0" tIns="0" bIns="0">
            <a:spAutoFit/>
          </a:bodyPr>
          <a:lstStyle/>
          <a:p>
            <a:pPr algn="ctr"/>
            <a:r>
              <a:rPr sz="1050" b="1" i="0">
                <a:solidFill>
                  <a:srgbClr val="8A6F2E"/>
                </a:solidFill>
                <a:latin typeface="맑은 고딕"/>
                <a:ea typeface="맑은 고딕"/>
                <a:cs typeface="맑은 고딕"/>
              </a:rPr>
              <a:t>2.22~29</a:t>
            </a:r>
          </a:p>
        </p:txBody>
      </p:sp>
      <p:sp>
        <p:nvSpPr>
          <p:cNvPr id="45" name="TextBox 44"/>
          <p:cNvSpPr txBox="1"/>
          <p:nvPr/>
        </p:nvSpPr>
        <p:spPr>
          <a:xfrm>
            <a:off x="9748266" y="4855464"/>
            <a:ext cx="1483309" cy="548640"/>
          </a:xfrm>
          <a:prstGeom prst="rect">
            <a:avLst/>
          </a:prstGeom>
          <a:noFill/>
        </p:spPr>
        <p:txBody>
          <a:bodyPr wrap="square" anchor="t" lIns="0" rIns="0" tIns="0" bIns="0">
            <a:spAutoFit/>
          </a:bodyPr>
          <a:lstStyle/>
          <a:p>
            <a:pPr algn="ctr">
              <a:lnSpc>
                <a:spcPct val="110000"/>
              </a:lnSpc>
            </a:pPr>
            <a:r>
              <a:rPr sz="980" b="0" i="0">
                <a:solidFill>
                  <a:srgbClr val="1A1A1A"/>
                </a:solidFill>
                <a:latin typeface="맑은 고딕"/>
                <a:ea typeface="맑은 고딕"/>
                <a:cs typeface="맑은 고딕"/>
              </a:rPr>
              <a:t>추가모집</a:t>
            </a:r>
          </a:p>
        </p:txBody>
      </p:sp>
      <p:sp>
        <p:nvSpPr>
          <p:cNvPr id="46" name="Rounded Rectangle 45"/>
          <p:cNvSpPr/>
          <p:nvPr/>
        </p:nvSpPr>
        <p:spPr>
          <a:xfrm>
            <a:off x="640080" y="5623560"/>
            <a:ext cx="10911535" cy="68580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47" name="TextBox 46"/>
          <p:cNvSpPr txBox="1"/>
          <p:nvPr/>
        </p:nvSpPr>
        <p:spPr>
          <a:xfrm>
            <a:off x="914400" y="5623560"/>
            <a:ext cx="10362895" cy="685800"/>
          </a:xfrm>
          <a:prstGeom prst="rect">
            <a:avLst/>
          </a:prstGeom>
          <a:noFill/>
        </p:spPr>
        <p:txBody>
          <a:bodyPr wrap="square" anchor="ctr" lIns="0" rIns="0" tIns="0" bIns="0">
            <a:spAutoFit/>
          </a:bodyPr>
          <a:lstStyle/>
          <a:p>
            <a:pPr algn="l"/>
            <a:r>
              <a:rPr sz="1150" b="1" i="0">
                <a:solidFill>
                  <a:srgbClr val="1A1A1A"/>
                </a:solidFill>
                <a:latin typeface="맑은 고딕"/>
                <a:ea typeface="맑은 고딕"/>
                <a:cs typeface="맑은 고딕"/>
              </a:rPr>
              <a:t>수능 후 성적 발표까지 3주 — </a:t>
            </a:r>
            <a:r>
              <a:rPr sz="1150" b="0" i="0">
                <a:solidFill>
                  <a:srgbClr val="3A372F"/>
                </a:solidFill>
                <a:latin typeface="맑은 고딕"/>
                <a:ea typeface="맑은 고딕"/>
                <a:cs typeface="맑은 고딕"/>
              </a:rPr>
              <a:t>이 기간의 가채점 기반 논술·면접 응시 판단이 해마다 승부처가 됩니다.</a:t>
            </a:r>
          </a:p>
        </p:txBody>
      </p:sp>
      <p:sp>
        <p:nvSpPr>
          <p:cNvPr id="48" name="TextBox 47"/>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2028 대입전형 기본사항 일정(재외국민 전형 등 세부 일정 별도). 최종 모집요강에 따라 변동될 수 있습니다.</a:t>
            </a:r>
          </a:p>
        </p:txBody>
      </p:sp>
      <p:sp>
        <p:nvSpPr>
          <p:cNvPr id="49" name="TextBox 48"/>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06</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대입의 기본 구조 — 아홉 장의 카드</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수시 6회 + 정시 3회. 이 구조는 2028에도 유지됩니다.</a:t>
            </a:r>
          </a:p>
        </p:txBody>
      </p:sp>
      <p:sp>
        <p:nvSpPr>
          <p:cNvPr id="6" name="Rounded Rectangle 5"/>
          <p:cNvSpPr/>
          <p:nvPr/>
        </p:nvSpPr>
        <p:spPr>
          <a:xfrm>
            <a:off x="640080" y="1691640"/>
            <a:ext cx="5212080" cy="28346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7" name="TextBox 6"/>
          <p:cNvSpPr txBox="1"/>
          <p:nvPr/>
        </p:nvSpPr>
        <p:spPr>
          <a:xfrm>
            <a:off x="914400" y="1874519"/>
            <a:ext cx="4663440" cy="320040"/>
          </a:xfrm>
          <a:prstGeom prst="rect">
            <a:avLst/>
          </a:prstGeom>
          <a:noFill/>
        </p:spPr>
        <p:txBody>
          <a:bodyPr wrap="square" anchor="t" lIns="0" rIns="0" tIns="0" bIns="0">
            <a:spAutoFit/>
          </a:bodyPr>
          <a:lstStyle/>
          <a:p>
            <a:pPr algn="l"/>
            <a:r>
              <a:rPr sz="1350" b="1" i="0">
                <a:solidFill>
                  <a:srgbClr val="1A1A1A"/>
                </a:solidFill>
                <a:latin typeface="맑은 고딕"/>
                <a:ea typeface="맑은 고딕"/>
                <a:cs typeface="맑은 고딕"/>
              </a:rPr>
              <a:t>지원 기회</a:t>
            </a:r>
          </a:p>
        </p:txBody>
      </p:sp>
      <p:sp>
        <p:nvSpPr>
          <p:cNvPr id="8" name="TextBox 7"/>
          <p:cNvSpPr txBox="1"/>
          <p:nvPr/>
        </p:nvSpPr>
        <p:spPr>
          <a:xfrm>
            <a:off x="914400" y="2286000"/>
            <a:ext cx="2194560" cy="914400"/>
          </a:xfrm>
          <a:prstGeom prst="rect">
            <a:avLst/>
          </a:prstGeom>
          <a:noFill/>
        </p:spPr>
        <p:txBody>
          <a:bodyPr wrap="square" anchor="t" lIns="0" rIns="0" tIns="0" bIns="0">
            <a:spAutoFit/>
          </a:bodyPr>
          <a:lstStyle/>
          <a:p>
            <a:pPr algn="l"/>
            <a:r>
              <a:rPr sz="1600" b="1" i="0">
                <a:solidFill>
                  <a:srgbClr val="03392A"/>
                </a:solidFill>
                <a:latin typeface="맑은 고딕"/>
                <a:ea typeface="맑은 고딕"/>
                <a:cs typeface="맑은 고딕"/>
              </a:rPr>
              <a:t>수시 </a:t>
            </a:r>
            <a:r>
              <a:rPr sz="3000" b="1" i="0">
                <a:solidFill>
                  <a:srgbClr val="03392A"/>
                </a:solidFill>
                <a:latin typeface="맑은 고딕"/>
                <a:ea typeface="맑은 고딕"/>
                <a:cs typeface="맑은 고딕"/>
              </a:rPr>
              <a:t>6장</a:t>
            </a:r>
          </a:p>
        </p:txBody>
      </p:sp>
      <p:sp>
        <p:nvSpPr>
          <p:cNvPr id="9" name="TextBox 8"/>
          <p:cNvSpPr txBox="1"/>
          <p:nvPr/>
        </p:nvSpPr>
        <p:spPr>
          <a:xfrm>
            <a:off x="3383280" y="2286000"/>
            <a:ext cx="2194560" cy="914400"/>
          </a:xfrm>
          <a:prstGeom prst="rect">
            <a:avLst/>
          </a:prstGeom>
          <a:noFill/>
        </p:spPr>
        <p:txBody>
          <a:bodyPr wrap="square" anchor="t" lIns="0" rIns="0" tIns="0" bIns="0">
            <a:spAutoFit/>
          </a:bodyPr>
          <a:lstStyle/>
          <a:p>
            <a:pPr algn="l"/>
            <a:r>
              <a:rPr sz="1600" b="1" i="0">
                <a:solidFill>
                  <a:srgbClr val="8A6F2E"/>
                </a:solidFill>
                <a:latin typeface="맑은 고딕"/>
                <a:ea typeface="맑은 고딕"/>
                <a:cs typeface="맑은 고딕"/>
              </a:rPr>
              <a:t>정시 </a:t>
            </a:r>
            <a:r>
              <a:rPr sz="3000" b="1" i="0">
                <a:solidFill>
                  <a:srgbClr val="8A6F2E"/>
                </a:solidFill>
                <a:latin typeface="맑은 고딕"/>
                <a:ea typeface="맑은 고딕"/>
                <a:cs typeface="맑은 고딕"/>
              </a:rPr>
              <a:t>3장</a:t>
            </a:r>
          </a:p>
        </p:txBody>
      </p:sp>
      <p:sp>
        <p:nvSpPr>
          <p:cNvPr id="10" name="TextBox 9"/>
          <p:cNvSpPr txBox="1"/>
          <p:nvPr/>
        </p:nvSpPr>
        <p:spPr>
          <a:xfrm>
            <a:off x="914400" y="3154680"/>
            <a:ext cx="4663440" cy="274320"/>
          </a:xfrm>
          <a:prstGeom prst="rect">
            <a:avLst/>
          </a:prstGeom>
          <a:noFill/>
        </p:spPr>
        <p:txBody>
          <a:bodyPr wrap="square" anchor="t" lIns="0" rIns="0" tIns="0" bIns="0">
            <a:spAutoFit/>
          </a:bodyPr>
          <a:lstStyle/>
          <a:p>
            <a:pPr algn="l"/>
            <a:r>
              <a:rPr sz="1050" b="0" i="0">
                <a:solidFill>
                  <a:srgbClr val="6F6A5C"/>
                </a:solidFill>
                <a:latin typeface="맑은 고딕"/>
                <a:ea typeface="맑은 고딕"/>
                <a:cs typeface="맑은 고딕"/>
              </a:rPr>
              <a:t>정시는 가·나·다군 각 1회 (군별 이동 불가)</a:t>
            </a:r>
          </a:p>
        </p:txBody>
      </p:sp>
      <p:sp>
        <p:nvSpPr>
          <p:cNvPr id="11" name="Rectangle 10"/>
          <p:cNvSpPr/>
          <p:nvPr/>
        </p:nvSpPr>
        <p:spPr>
          <a:xfrm>
            <a:off x="914400" y="3520440"/>
            <a:ext cx="4663440" cy="18288"/>
          </a:xfrm>
          <a:prstGeom prst="rect">
            <a:avLst/>
          </a:prstGeom>
          <a:solidFill>
            <a:srgbClr val="E2DCCC"/>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914400" y="3657600"/>
            <a:ext cx="4663440" cy="731520"/>
          </a:xfrm>
          <a:prstGeom prst="rect">
            <a:avLst/>
          </a:prstGeom>
          <a:noFill/>
        </p:spPr>
        <p:txBody>
          <a:bodyPr wrap="square" anchor="t" lIns="0" rIns="0" tIns="0" bIns="0">
            <a:spAutoFit/>
          </a:bodyPr>
          <a:lstStyle/>
          <a:p>
            <a:pPr algn="l">
              <a:lnSpc>
                <a:spcPct val="130000"/>
              </a:lnSpc>
            </a:pPr>
            <a:r>
              <a:rPr sz="1150" b="1" i="0">
                <a:solidFill>
                  <a:srgbClr val="A63A2B"/>
                </a:solidFill>
                <a:latin typeface="맑은 고딕"/>
                <a:ea typeface="맑은 고딕"/>
                <a:cs typeface="맑은 고딕"/>
              </a:rPr>
              <a:t>철칙  </a:t>
            </a:r>
            <a:r>
              <a:rPr sz="1150" b="0" i="0">
                <a:solidFill>
                  <a:srgbClr val="3A372F"/>
                </a:solidFill>
                <a:latin typeface="맑은 고딕"/>
                <a:ea typeface="맑은 고딕"/>
                <a:cs typeface="맑은 고딕"/>
              </a:rPr>
              <a:t>수시에 한 곳이라도 최종 합격(충원 포함)하면 정시 지원 불가 — '수시 납치'의 근거 규정</a:t>
            </a:r>
          </a:p>
        </p:txBody>
      </p:sp>
      <p:graphicFrame>
        <p:nvGraphicFramePr>
          <p:cNvPr id="13" name="Table 12"/>
          <p:cNvGraphicFramePr>
            <a:graphicFrameLocks noGrp="1"/>
          </p:cNvGraphicFramePr>
          <p:nvPr/>
        </p:nvGraphicFramePr>
        <p:xfrm>
          <a:off x="6172200" y="1691640"/>
          <a:ext cx="5394960" cy="2834640"/>
        </p:xfrm>
        <a:graphic>
          <a:graphicData uri="http://schemas.openxmlformats.org/drawingml/2006/table">
            <a:tbl>
              <a:tblPr>
                <a:tableStyleId>{5C22544A-7EE6-4342-B048-85BDC9FD1C3A}</a:tableStyleId>
              </a:tblPr>
              <a:tblGrid>
                <a:gridCol w="1554480"/>
                <a:gridCol w="2743200"/>
                <a:gridCol w="1097280"/>
              </a:tblGrid>
              <a:tr h="566928">
                <a:tc>
                  <a:txBody>
                    <a:bodyPr wrap="square"/>
                    <a:lstStyle/>
                    <a:p>
                      <a:pPr algn="ctr">
                        <a:lnSpc>
                          <a:spcPct val="100000"/>
                        </a:lnSpc>
                      </a:pPr>
                      <a:r>
                        <a:rPr sz="1000" b="1" i="0">
                          <a:solidFill>
                            <a:srgbClr val="FCF4E2"/>
                          </a:solidFill>
                          <a:latin typeface="맑은 고딕"/>
                          <a:ea typeface="맑은 고딕"/>
                          <a:cs typeface="맑은 고딕"/>
                        </a:rPr>
                        <a:t>전형</a:t>
                      </a:r>
                    </a:p>
                  </a:txBody>
                  <a:tcPr marL="64008" marR="45720" marT="18288" marB="18288" anchor="ctr">
                    <a:solidFill>
                      <a:srgbClr val="03392A"/>
                    </a:solidFill>
                  </a:tcPr>
                </a:tc>
                <a:tc>
                  <a:txBody>
                    <a:bodyPr wrap="square"/>
                    <a:lstStyle/>
                    <a:p>
                      <a:pPr algn="l">
                        <a:lnSpc>
                          <a:spcPct val="100000"/>
                        </a:lnSpc>
                      </a:pPr>
                      <a:r>
                        <a:rPr sz="1000" b="1" i="0">
                          <a:solidFill>
                            <a:srgbClr val="FCF4E2"/>
                          </a:solidFill>
                          <a:latin typeface="맑은 고딕"/>
                          <a:ea typeface="맑은 고딕"/>
                          <a:cs typeface="맑은 고딕"/>
                        </a:rPr>
                        <a:t>무엇으로 뽑나</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2028 비중</a:t>
                      </a:r>
                    </a:p>
                  </a:txBody>
                  <a:tcPr marL="64008" marR="45720" marT="18288" marB="18288" anchor="ctr">
                    <a:solidFill>
                      <a:srgbClr val="03392A"/>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학생부교과</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내신 중심 + 서류·최저</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45.4%</a:t>
                      </a:r>
                    </a:p>
                  </a:txBody>
                  <a:tcPr marL="64008" marR="45720" marT="18288" marB="18288" anchor="ctr">
                    <a:solidFill>
                      <a:srgbClr val="FFFFFF"/>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학생부종합</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생기부 종합평가 + 면접·최저</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24.3%</a:t>
                      </a:r>
                    </a:p>
                  </a:txBody>
                  <a:tcPr marL="64008" marR="45720" marT="18288" marB="18288" anchor="ctr">
                    <a:solidFill>
                      <a:srgbClr val="F3EEE1"/>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논술</a:t>
                      </a:r>
                    </a:p>
                  </a:txBody>
                  <a:tcPr marL="64008" marR="45720" marT="18288" marB="18288" anchor="ctr">
                    <a:solidFill>
                      <a:srgbClr val="FFFFFF"/>
                    </a:solidFill>
                  </a:tcPr>
                </a:tc>
                <a:tc>
                  <a:txBody>
                    <a:bodyPr wrap="square"/>
                    <a:lstStyle/>
                    <a:p>
                      <a:pPr algn="l">
                        <a:lnSpc>
                          <a:spcPct val="100000"/>
                        </a:lnSpc>
                      </a:pPr>
                      <a:r>
                        <a:rPr sz="1050" b="0" i="0">
                          <a:solidFill>
                            <a:srgbClr val="1A1A1A"/>
                          </a:solidFill>
                          <a:latin typeface="맑은 고딕"/>
                          <a:ea typeface="맑은 고딕"/>
                          <a:cs typeface="맑은 고딕"/>
                        </a:rPr>
                        <a:t>논술 + 수능최저</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3.6%</a:t>
                      </a:r>
                    </a:p>
                  </a:txBody>
                  <a:tcPr marL="64008" marR="45720" marT="18288" marB="18288" anchor="ctr">
                    <a:solidFill>
                      <a:srgbClr val="FFFFFF"/>
                    </a:solidFill>
                  </a:tcPr>
                </a:tc>
              </a:tr>
              <a:tr h="566928">
                <a:tc>
                  <a:txBody>
                    <a:bodyPr wrap="square"/>
                    <a:lstStyle/>
                    <a:p>
                      <a:pPr algn="ctr">
                        <a:lnSpc>
                          <a:spcPct val="100000"/>
                        </a:lnSpc>
                      </a:pPr>
                      <a:r>
                        <a:rPr sz="1050" b="0" i="0">
                          <a:solidFill>
                            <a:srgbClr val="1A1A1A"/>
                          </a:solidFill>
                          <a:latin typeface="맑은 고딕"/>
                          <a:ea typeface="맑은 고딕"/>
                          <a:cs typeface="맑은 고딕"/>
                        </a:rPr>
                        <a:t>수능(정시)</a:t>
                      </a:r>
                    </a:p>
                  </a:txBody>
                  <a:tcPr marL="64008" marR="45720" marT="18288" marB="18288" anchor="ctr">
                    <a:solidFill>
                      <a:srgbClr val="F3EEE1"/>
                    </a:solidFill>
                  </a:tcPr>
                </a:tc>
                <a:tc>
                  <a:txBody>
                    <a:bodyPr wrap="square"/>
                    <a:lstStyle/>
                    <a:p>
                      <a:pPr algn="l">
                        <a:lnSpc>
                          <a:spcPct val="100000"/>
                        </a:lnSpc>
                      </a:pPr>
                      <a:r>
                        <a:rPr sz="1050" b="0" i="0">
                          <a:solidFill>
                            <a:srgbClr val="1A1A1A"/>
                          </a:solidFill>
                          <a:latin typeface="맑은 고딕"/>
                          <a:ea typeface="맑은 고딕"/>
                          <a:cs typeface="맑은 고딕"/>
                        </a:rPr>
                        <a:t>수능 중심 + 내신·서류 가미</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17.7%</a:t>
                      </a:r>
                    </a:p>
                  </a:txBody>
                  <a:tcPr marL="64008" marR="45720" marT="18288" marB="18288" anchor="ctr">
                    <a:solidFill>
                      <a:srgbClr val="F3EEE1"/>
                    </a:solidFill>
                  </a:tcPr>
                </a:tc>
              </a:tr>
            </a:tbl>
          </a:graphicData>
        </a:graphic>
      </p:graphicFrame>
      <p:sp>
        <p:nvSpPr>
          <p:cNvPr id="14" name="Rounded Rectangle 13"/>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5" name="Rounded Rectangle 14"/>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6" name="TextBox 15"/>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3년의 관리가 최종적으로 '아홉 장을 어디에 쓸 것인가'로 수렴합니다. 카드의 가치를 만드는 것이 관리입니다.</a:t>
            </a:r>
          </a:p>
        </p:txBody>
      </p:sp>
      <p:sp>
        <p:nvSpPr>
          <p:cNvPr id="17" name="TextBox 16"/>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비중은 전국 4년제 기준(실기·기타 제외 시 합계 100% 미만). 최종 모집요강에 따라 변동될 수 있습니다.</a:t>
            </a:r>
          </a:p>
        </p:txBody>
      </p:sp>
      <p:sp>
        <p:nvSpPr>
          <p:cNvPr id="18" name="TextBox 17"/>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07</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내신 ①</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내신, 9등급에서 5등급으로</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상대평가(석차등급)는 유지되지만 칸이 넓어집니다 — 1등급이 흔해지는 만큼 안에서의 경쟁이 시작됩니다.</a:t>
            </a:r>
          </a:p>
        </p:txBody>
      </p:sp>
      <p:graphicFrame>
        <p:nvGraphicFramePr>
          <p:cNvPr id="6" name="Table 5"/>
          <p:cNvGraphicFramePr>
            <a:graphicFrameLocks noGrp="1"/>
          </p:cNvGraphicFramePr>
          <p:nvPr/>
        </p:nvGraphicFramePr>
        <p:xfrm>
          <a:off x="640080" y="1783080"/>
          <a:ext cx="5029200" cy="2852928"/>
        </p:xfrm>
        <a:graphic>
          <a:graphicData uri="http://schemas.openxmlformats.org/drawingml/2006/table">
            <a:tbl>
              <a:tblPr>
                <a:tableStyleId>{5C22544A-7EE6-4342-B048-85BDC9FD1C3A}</a:tableStyleId>
              </a:tblPr>
              <a:tblGrid>
                <a:gridCol w="1371600"/>
                <a:gridCol w="1737360"/>
                <a:gridCol w="1920240"/>
              </a:tblGrid>
              <a:tr h="475488">
                <a:tc>
                  <a:txBody>
                    <a:bodyPr wrap="square"/>
                    <a:lstStyle/>
                    <a:p>
                      <a:pPr algn="ctr">
                        <a:lnSpc>
                          <a:spcPct val="100000"/>
                        </a:lnSpc>
                      </a:pPr>
                      <a:r>
                        <a:rPr sz="1000" b="1" i="0">
                          <a:solidFill>
                            <a:srgbClr val="FCF4E2"/>
                          </a:solidFill>
                          <a:latin typeface="맑은 고딕"/>
                          <a:ea typeface="맑은 고딕"/>
                          <a:cs typeface="맑은 고딕"/>
                        </a:rPr>
                        <a:t>석차등급</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누적 비율</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178명 기준 인원</a:t>
                      </a:r>
                    </a:p>
                  </a:txBody>
                  <a:tcPr marL="64008" marR="45720" marT="18288" marB="18288" anchor="ctr">
                    <a:solidFill>
                      <a:srgbClr val="03392A"/>
                    </a:solidFill>
                  </a:tcPr>
                </a:tc>
              </a:tr>
              <a:tr h="475488">
                <a:tc>
                  <a:txBody>
                    <a:bodyPr wrap="square"/>
                    <a:lstStyle/>
                    <a:p>
                      <a:pPr algn="ctr">
                        <a:lnSpc>
                          <a:spcPct val="100000"/>
                        </a:lnSpc>
                      </a:pPr>
                      <a:r>
                        <a:rPr sz="1100" b="0" i="0">
                          <a:solidFill>
                            <a:srgbClr val="1A1A1A"/>
                          </a:solidFill>
                          <a:latin typeface="맑은 고딕"/>
                          <a:ea typeface="맑은 고딕"/>
                          <a:cs typeface="맑은 고딕"/>
                        </a:rPr>
                        <a:t>1등급</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 10%</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18명</a:t>
                      </a:r>
                    </a:p>
                  </a:txBody>
                  <a:tcPr marL="64008" marR="45720" marT="18288" marB="18288" anchor="ctr">
                    <a:solidFill>
                      <a:srgbClr val="FFFFFF"/>
                    </a:solidFill>
                  </a:tcPr>
                </a:tc>
              </a:tr>
              <a:tr h="475488">
                <a:tc>
                  <a:txBody>
                    <a:bodyPr wrap="square"/>
                    <a:lstStyle/>
                    <a:p>
                      <a:pPr algn="ctr">
                        <a:lnSpc>
                          <a:spcPct val="100000"/>
                        </a:lnSpc>
                      </a:pPr>
                      <a:r>
                        <a:rPr sz="1100" b="0" i="0">
                          <a:solidFill>
                            <a:srgbClr val="1A1A1A"/>
                          </a:solidFill>
                          <a:latin typeface="맑은 고딕"/>
                          <a:ea typeface="맑은 고딕"/>
                          <a:cs typeface="맑은 고딕"/>
                        </a:rPr>
                        <a:t>2등급</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10 ~ 34%</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43명</a:t>
                      </a:r>
                    </a:p>
                  </a:txBody>
                  <a:tcPr marL="64008" marR="45720" marT="18288" marB="18288" anchor="ctr">
                    <a:solidFill>
                      <a:srgbClr val="F3EEE1"/>
                    </a:solidFill>
                  </a:tcPr>
                </a:tc>
              </a:tr>
              <a:tr h="475488">
                <a:tc>
                  <a:txBody>
                    <a:bodyPr wrap="square"/>
                    <a:lstStyle/>
                    <a:p>
                      <a:pPr algn="ctr">
                        <a:lnSpc>
                          <a:spcPct val="100000"/>
                        </a:lnSpc>
                      </a:pPr>
                      <a:r>
                        <a:rPr sz="1100" b="0" i="0">
                          <a:solidFill>
                            <a:srgbClr val="1A1A1A"/>
                          </a:solidFill>
                          <a:latin typeface="맑은 고딕"/>
                          <a:ea typeface="맑은 고딕"/>
                          <a:cs typeface="맑은 고딕"/>
                        </a:rPr>
                        <a:t>3등급</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34 ~ 66%</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56명</a:t>
                      </a:r>
                    </a:p>
                  </a:txBody>
                  <a:tcPr marL="64008" marR="45720" marT="18288" marB="18288" anchor="ctr">
                    <a:solidFill>
                      <a:srgbClr val="FFFFFF"/>
                    </a:solidFill>
                  </a:tcPr>
                </a:tc>
              </a:tr>
              <a:tr h="475488">
                <a:tc>
                  <a:txBody>
                    <a:bodyPr wrap="square"/>
                    <a:lstStyle/>
                    <a:p>
                      <a:pPr algn="ctr">
                        <a:lnSpc>
                          <a:spcPct val="100000"/>
                        </a:lnSpc>
                      </a:pPr>
                      <a:r>
                        <a:rPr sz="1100" b="0" i="0">
                          <a:solidFill>
                            <a:srgbClr val="1A1A1A"/>
                          </a:solidFill>
                          <a:latin typeface="맑은 고딕"/>
                          <a:ea typeface="맑은 고딕"/>
                          <a:cs typeface="맑은 고딕"/>
                        </a:rPr>
                        <a:t>4등급</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66 ~ 90%</a:t>
                      </a:r>
                    </a:p>
                  </a:txBody>
                  <a:tcPr marL="64008" marR="45720" marT="18288" marB="18288" anchor="ctr">
                    <a:solidFill>
                      <a:srgbClr val="F3EEE1"/>
                    </a:solidFill>
                  </a:tcPr>
                </a:tc>
                <a:tc>
                  <a:txBody>
                    <a:bodyPr wrap="square"/>
                    <a:lstStyle/>
                    <a:p>
                      <a:pPr algn="ctr">
                        <a:lnSpc>
                          <a:spcPct val="100000"/>
                        </a:lnSpc>
                      </a:pPr>
                      <a:r>
                        <a:rPr sz="1100" b="0" i="0">
                          <a:solidFill>
                            <a:srgbClr val="1A1A1A"/>
                          </a:solidFill>
                          <a:latin typeface="맑은 고딕"/>
                          <a:ea typeface="맑은 고딕"/>
                          <a:cs typeface="맑은 고딕"/>
                        </a:rPr>
                        <a:t>43명</a:t>
                      </a:r>
                    </a:p>
                  </a:txBody>
                  <a:tcPr marL="64008" marR="45720" marT="18288" marB="18288" anchor="ctr">
                    <a:solidFill>
                      <a:srgbClr val="F3EEE1"/>
                    </a:solidFill>
                  </a:tcPr>
                </a:tc>
              </a:tr>
              <a:tr h="475488">
                <a:tc>
                  <a:txBody>
                    <a:bodyPr wrap="square"/>
                    <a:lstStyle/>
                    <a:p>
                      <a:pPr algn="ctr">
                        <a:lnSpc>
                          <a:spcPct val="100000"/>
                        </a:lnSpc>
                      </a:pPr>
                      <a:r>
                        <a:rPr sz="1100" b="0" i="0">
                          <a:solidFill>
                            <a:srgbClr val="1A1A1A"/>
                          </a:solidFill>
                          <a:latin typeface="맑은 고딕"/>
                          <a:ea typeface="맑은 고딕"/>
                          <a:cs typeface="맑은 고딕"/>
                        </a:rPr>
                        <a:t>5등급</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90 ~ 100%</a:t>
                      </a:r>
                    </a:p>
                  </a:txBody>
                  <a:tcPr marL="64008" marR="45720" marT="18288" marB="18288" anchor="ctr">
                    <a:solidFill>
                      <a:srgbClr val="FFFFFF"/>
                    </a:solidFill>
                  </a:tcPr>
                </a:tc>
                <a:tc>
                  <a:txBody>
                    <a:bodyPr wrap="square"/>
                    <a:lstStyle/>
                    <a:p>
                      <a:pPr algn="ctr">
                        <a:lnSpc>
                          <a:spcPct val="100000"/>
                        </a:lnSpc>
                      </a:pPr>
                      <a:r>
                        <a:rPr sz="1100" b="0" i="0">
                          <a:solidFill>
                            <a:srgbClr val="1A1A1A"/>
                          </a:solidFill>
                          <a:latin typeface="맑은 고딕"/>
                          <a:ea typeface="맑은 고딕"/>
                          <a:cs typeface="맑은 고딕"/>
                        </a:rPr>
                        <a:t>18명</a:t>
                      </a:r>
                    </a:p>
                  </a:txBody>
                  <a:tcPr marL="64008" marR="45720" marT="18288" marB="18288" anchor="ctr">
                    <a:solidFill>
                      <a:srgbClr val="FFFFFF"/>
                    </a:solidFill>
                  </a:tcPr>
                </a:tc>
              </a:tr>
            </a:tbl>
          </a:graphicData>
        </a:graphic>
      </p:graphicFrame>
      <p:sp>
        <p:nvSpPr>
          <p:cNvPr id="7" name="Rounded Rectangle 6"/>
          <p:cNvSpPr/>
          <p:nvPr/>
        </p:nvSpPr>
        <p:spPr>
          <a:xfrm>
            <a:off x="5943600" y="1783080"/>
            <a:ext cx="5605272" cy="13716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6217920" y="1938528"/>
            <a:ext cx="5120640" cy="1097280"/>
          </a:xfrm>
          <a:prstGeom prst="rect">
            <a:avLst/>
          </a:prstGeom>
          <a:noFill/>
        </p:spPr>
        <p:txBody>
          <a:bodyPr wrap="square" anchor="t" lIns="0" rIns="0" tIns="0" bIns="0">
            <a:spAutoFit/>
          </a:bodyPr>
          <a:lstStyle/>
          <a:p>
            <a:pPr algn="l"/>
            <a:r>
              <a:rPr sz="1250" b="0" i="0">
                <a:solidFill>
                  <a:srgbClr val="3A372F"/>
                </a:solidFill>
                <a:latin typeface="맑은 고딕"/>
                <a:ea typeface="맑은 고딕"/>
                <a:cs typeface="맑은 고딕"/>
              </a:rPr>
              <a:t>기존 9등급제 1등급 = 상위 4% </a:t>
            </a:r>
            <a:r>
              <a:rPr sz="1100" b="0" i="0">
                <a:solidFill>
                  <a:srgbClr val="6F6A5C"/>
                </a:solidFill>
                <a:latin typeface="맑은 고딕"/>
                <a:ea typeface="맑은 고딕"/>
                <a:cs typeface="맑은 고딕"/>
              </a:rPr>
              <a:t>(178명 중 7명)</a:t>
            </a:r>
          </a:p>
          <a:p>
            <a:pPr algn="l">
              <a:spcBef>
                <a:spcPts val="400"/>
              </a:spcBef>
            </a:pPr>
            <a:r>
              <a:rPr sz="1250" b="1" i="0">
                <a:solidFill>
                  <a:srgbClr val="03392A"/>
                </a:solidFill>
                <a:latin typeface="맑은 고딕"/>
                <a:ea typeface="맑은 고딕"/>
                <a:cs typeface="맑은 고딕"/>
              </a:rPr>
              <a:t>5등급제 1등급 = 상위 10% </a:t>
            </a:r>
            <a:r>
              <a:rPr sz="1100" b="0" i="0">
                <a:solidFill>
                  <a:srgbClr val="6F6A5C"/>
                </a:solidFill>
                <a:latin typeface="맑은 고딕"/>
                <a:ea typeface="맑은 고딕"/>
                <a:cs typeface="맑은 고딕"/>
              </a:rPr>
              <a:t>(178명 중 18명, 약 2.5배)</a:t>
            </a:r>
          </a:p>
          <a:p>
            <a:pPr algn="l">
              <a:lnSpc>
                <a:spcPct val="125000"/>
              </a:lnSpc>
              <a:spcBef>
                <a:spcPts val="800"/>
              </a:spcBef>
            </a:pPr>
            <a:r>
              <a:rPr sz="1150" b="1" i="0">
                <a:solidFill>
                  <a:srgbClr val="1A1A1A"/>
                </a:solidFill>
                <a:latin typeface="맑은 고딕"/>
                <a:ea typeface="맑은 고딕"/>
                <a:cs typeface="맑은 고딕"/>
              </a:rPr>
              <a:t>→ 1등급의 '희소가치'는 낮아지고, 1등급 안에서 원점수·성취도·세특 경쟁이 시작됩니다.</a:t>
            </a:r>
          </a:p>
        </p:txBody>
      </p:sp>
      <p:sp>
        <p:nvSpPr>
          <p:cNvPr id="9" name="Rounded Rectangle 8"/>
          <p:cNvSpPr/>
          <p:nvPr/>
        </p:nvSpPr>
        <p:spPr>
          <a:xfrm>
            <a:off x="5943600" y="3337560"/>
            <a:ext cx="5605272" cy="1280160"/>
          </a:xfrm>
          <a:prstGeom prst="roundRect">
            <a:avLst>
              <a:gd name="adj" fmla="val 6000"/>
            </a:avLst>
          </a:prstGeom>
          <a:solidFill>
            <a:srgbClr val="F3EEE1"/>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TextBox 9"/>
          <p:cNvSpPr txBox="1"/>
          <p:nvPr/>
        </p:nvSpPr>
        <p:spPr>
          <a:xfrm>
            <a:off x="6217920" y="3493008"/>
            <a:ext cx="5120640" cy="1005840"/>
          </a:xfrm>
          <a:prstGeom prst="rect">
            <a:avLst/>
          </a:prstGeom>
          <a:noFill/>
        </p:spPr>
        <p:txBody>
          <a:bodyPr wrap="square" anchor="t" lIns="0" rIns="0" tIns="0" bIns="0">
            <a:spAutoFit/>
          </a:bodyPr>
          <a:lstStyle/>
          <a:p>
            <a:pPr algn="l"/>
            <a:r>
              <a:rPr sz="1150" b="1" i="0">
                <a:solidFill>
                  <a:srgbClr val="8A6F2E"/>
                </a:solidFill>
                <a:latin typeface="맑은 고딕"/>
                <a:ea typeface="맑은 고딕"/>
                <a:cs typeface="맑은 고딕"/>
              </a:rPr>
              <a:t>산출 예외도 알아 두세요</a:t>
            </a:r>
          </a:p>
          <a:p>
            <a:pPr algn="l">
              <a:spcBef>
                <a:spcPts val="400"/>
              </a:spcBef>
            </a:pPr>
            <a:r>
              <a:rPr sz="1050" b="0" i="0">
                <a:solidFill>
                  <a:srgbClr val="3A372F"/>
                </a:solidFill>
                <a:latin typeface="맑은 고딕"/>
                <a:ea typeface="맑은 고딕"/>
                <a:cs typeface="맑은 고딕"/>
              </a:rPr>
              <a:t>· 사회·과학 '융합선택' 과목: 석차등급 미산출(절대평가)</a:t>
            </a:r>
          </a:p>
          <a:p>
            <a:pPr algn="l">
              <a:spcBef>
                <a:spcPts val="200"/>
              </a:spcBef>
            </a:pPr>
            <a:r>
              <a:rPr sz="1050" b="0" i="0">
                <a:solidFill>
                  <a:srgbClr val="3A372F"/>
                </a:solidFill>
                <a:latin typeface="맑은 고딕"/>
                <a:ea typeface="맑은 고딕"/>
                <a:cs typeface="맑은 고딕"/>
              </a:rPr>
              <a:t>· 체육·예술 A~C, 교양 P — 3학년까지 전 학년 상대평가 병기</a:t>
            </a:r>
          </a:p>
        </p:txBody>
      </p:sp>
      <p:sp>
        <p:nvSpPr>
          <p:cNvPr id="11" name="Rounded Rectangle 10"/>
          <p:cNvSpPr/>
          <p:nvPr/>
        </p:nvSpPr>
        <p:spPr>
          <a:xfrm>
            <a:off x="640080" y="4800600"/>
            <a:ext cx="5120640" cy="77724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2" name="TextBox 11"/>
          <p:cNvSpPr txBox="1"/>
          <p:nvPr/>
        </p:nvSpPr>
        <p:spPr>
          <a:xfrm>
            <a:off x="868680" y="4800600"/>
            <a:ext cx="4754880" cy="777240"/>
          </a:xfrm>
          <a:prstGeom prst="rect">
            <a:avLst/>
          </a:prstGeom>
          <a:noFill/>
        </p:spPr>
        <p:txBody>
          <a:bodyPr wrap="square" anchor="ctr" lIns="0" rIns="0" tIns="0" bIns="0">
            <a:spAutoFit/>
          </a:bodyPr>
          <a:lstStyle/>
          <a:p>
            <a:pPr algn="l">
              <a:lnSpc>
                <a:spcPct val="125000"/>
              </a:lnSpc>
            </a:pPr>
            <a:r>
              <a:rPr sz="1150" b="1" i="0">
                <a:solidFill>
                  <a:srgbClr val="A63A2B"/>
                </a:solidFill>
                <a:latin typeface="맑은 고딕"/>
                <a:ea typeface="맑은 고딕"/>
                <a:cs typeface="맑은 고딕"/>
              </a:rPr>
              <a:t>동점자 시대  </a:t>
            </a:r>
            <a:r>
              <a:rPr sz="1100" b="0" i="0">
                <a:solidFill>
                  <a:srgbClr val="3A372F"/>
                </a:solidFill>
                <a:latin typeface="맑은 고딕"/>
                <a:ea typeface="맑은 고딕"/>
                <a:cs typeface="맑은 고딕"/>
              </a:rPr>
              <a:t>등급 변별이 줄어든 자리를 성취도·원점수·서류가 대신합니다.</a:t>
            </a:r>
          </a:p>
        </p:txBody>
      </p:sp>
      <p:sp>
        <p:nvSpPr>
          <p:cNvPr id="13" name="Rounded Rectangle 12"/>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4" name="Rounded Rectangle 13"/>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5" name="TextBox 14"/>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등급은 '입장권', 당락은 등급 뒤의 숫자와 글자(원점수 · 성취도 · 세특)가 가릅니다.</a:t>
            </a:r>
          </a:p>
        </p:txBody>
      </p:sp>
      <p:sp>
        <p:nvSpPr>
          <p:cNvPr id="16" name="TextBox 15"/>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2022 개정 교육과정 성적 산출 체계(예시 인원은 수강자 178명 가정).</a:t>
            </a:r>
          </a:p>
        </p:txBody>
      </p:sp>
      <p:sp>
        <p:nvSpPr>
          <p:cNvPr id="17" name="TextBox 16"/>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08</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spTree>
      <p:nvGrpSpPr>
        <p:cNvPr id="1" name=""/>
        <p:cNvGrpSpPr/>
        <p:nvPr/>
      </p:nvGrpSpPr>
      <p:grpSpPr/>
      <p:sp>
        <p:nvSpPr>
          <p:cNvPr id="2" name="Rectangle 1"/>
          <p:cNvSpPr/>
          <p:nvPr/>
        </p:nvSpPr>
        <p:spPr>
          <a:xfrm>
            <a:off x="0" y="0"/>
            <a:ext cx="12191695" cy="6858000"/>
          </a:xfrm>
          <a:prstGeom prst="rect">
            <a:avLst/>
          </a:prstGeom>
          <a:solidFill>
            <a:srgbClr val="FBF7EE"/>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640080" y="310896"/>
            <a:ext cx="10911535" cy="274320"/>
          </a:xfrm>
          <a:prstGeom prst="rect">
            <a:avLst/>
          </a:prstGeom>
          <a:noFill/>
        </p:spPr>
        <p:txBody>
          <a:bodyPr wrap="square" anchor="t" lIns="0" rIns="0" tIns="0" bIns="0">
            <a:spAutoFit/>
          </a:bodyPr>
          <a:lstStyle/>
          <a:p>
            <a:pPr algn="l"/>
            <a:r>
              <a:rPr sz="1050" b="1" i="0" spc="300">
                <a:solidFill>
                  <a:srgbClr val="8A6F2E"/>
                </a:solidFill>
                <a:latin typeface="맑은 고딕"/>
                <a:ea typeface="맑은 고딕"/>
                <a:cs typeface="맑은 고딕"/>
              </a:rPr>
              <a:t>PART 1 · 제도의 이해 · 내신 ②</a:t>
            </a:r>
          </a:p>
        </p:txBody>
      </p:sp>
      <p:sp>
        <p:nvSpPr>
          <p:cNvPr id="4" name="TextBox 3"/>
          <p:cNvSpPr txBox="1"/>
          <p:nvPr/>
        </p:nvSpPr>
        <p:spPr>
          <a:xfrm>
            <a:off x="640080" y="530352"/>
            <a:ext cx="10911535" cy="640080"/>
          </a:xfrm>
          <a:prstGeom prst="rect">
            <a:avLst/>
          </a:prstGeom>
          <a:noFill/>
        </p:spPr>
        <p:txBody>
          <a:bodyPr wrap="square" anchor="t" lIns="0" rIns="0" tIns="0" bIns="0">
            <a:spAutoFit/>
          </a:bodyPr>
          <a:lstStyle/>
          <a:p>
            <a:pPr algn="l"/>
            <a:r>
              <a:rPr sz="2500" b="1" i="0">
                <a:solidFill>
                  <a:srgbClr val="1A1A1A"/>
                </a:solidFill>
                <a:latin typeface="맑은 고딕"/>
                <a:ea typeface="맑은 고딕"/>
                <a:cs typeface="맑은 고딕"/>
              </a:rPr>
              <a:t>성적표가 바뀝니다 — 대학에 가는 정보</a:t>
            </a:r>
          </a:p>
        </p:txBody>
      </p:sp>
      <p:sp>
        <p:nvSpPr>
          <p:cNvPr id="5" name="TextBox 4"/>
          <p:cNvSpPr txBox="1"/>
          <p:nvPr/>
        </p:nvSpPr>
        <p:spPr>
          <a:xfrm>
            <a:off x="640080" y="1060704"/>
            <a:ext cx="10911535" cy="320040"/>
          </a:xfrm>
          <a:prstGeom prst="rect">
            <a:avLst/>
          </a:prstGeom>
          <a:noFill/>
        </p:spPr>
        <p:txBody>
          <a:bodyPr wrap="square" anchor="t" lIns="0" rIns="0" tIns="0" bIns="0">
            <a:spAutoFit/>
          </a:bodyPr>
          <a:lstStyle/>
          <a:p>
            <a:pPr algn="l"/>
            <a:r>
              <a:rPr sz="1200" b="0" i="0">
                <a:solidFill>
                  <a:srgbClr val="6F6A5C"/>
                </a:solidFill>
                <a:latin typeface="맑은 고딕"/>
                <a:ea typeface="맑은 고딕"/>
                <a:cs typeface="맑은 고딕"/>
              </a:rPr>
              <a:t>표준편차가 사라지는 대신, 더 정밀한 정보가 갑니다.</a:t>
            </a:r>
          </a:p>
        </p:txBody>
      </p:sp>
      <p:graphicFrame>
        <p:nvGraphicFramePr>
          <p:cNvPr id="6" name="Table 5"/>
          <p:cNvGraphicFramePr>
            <a:graphicFrameLocks noGrp="1"/>
          </p:cNvGraphicFramePr>
          <p:nvPr/>
        </p:nvGraphicFramePr>
        <p:xfrm>
          <a:off x="640080" y="1691640"/>
          <a:ext cx="6492240" cy="3008376"/>
        </p:xfrm>
        <a:graphic>
          <a:graphicData uri="http://schemas.openxmlformats.org/drawingml/2006/table">
            <a:tbl>
              <a:tblPr>
                <a:tableStyleId>{5C22544A-7EE6-4342-B048-85BDC9FD1C3A}</a:tableStyleId>
              </a:tblPr>
              <a:tblGrid>
                <a:gridCol w="2286000"/>
                <a:gridCol w="2011680"/>
                <a:gridCol w="2194560"/>
              </a:tblGrid>
              <a:tr h="429768">
                <a:tc>
                  <a:txBody>
                    <a:bodyPr wrap="square"/>
                    <a:lstStyle/>
                    <a:p>
                      <a:pPr algn="l">
                        <a:lnSpc>
                          <a:spcPct val="100000"/>
                        </a:lnSpc>
                      </a:pPr>
                      <a:r>
                        <a:rPr sz="1000" b="1" i="0">
                          <a:solidFill>
                            <a:srgbClr val="FCF4E2"/>
                          </a:solidFill>
                          <a:latin typeface="맑은 고딕"/>
                          <a:ea typeface="맑은 고딕"/>
                          <a:cs typeface="맑은 고딕"/>
                        </a:rPr>
                        <a:t>대학 제공 정보</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기존(현 고3까지)</a:t>
                      </a:r>
                    </a:p>
                  </a:txBody>
                  <a:tcPr marL="64008" marR="45720" marT="18288" marB="18288" anchor="ctr">
                    <a:solidFill>
                      <a:srgbClr val="03392A"/>
                    </a:solidFill>
                  </a:tcPr>
                </a:tc>
                <a:tc>
                  <a:txBody>
                    <a:bodyPr wrap="square"/>
                    <a:lstStyle/>
                    <a:p>
                      <a:pPr algn="ctr">
                        <a:lnSpc>
                          <a:spcPct val="100000"/>
                        </a:lnSpc>
                      </a:pPr>
                      <a:r>
                        <a:rPr sz="1000" b="1" i="0">
                          <a:solidFill>
                            <a:srgbClr val="FCF4E2"/>
                          </a:solidFill>
                          <a:latin typeface="맑은 고딕"/>
                          <a:ea typeface="맑은 고딕"/>
                          <a:cs typeface="맑은 고딕"/>
                        </a:rPr>
                        <a:t>2028부터(현 고2~)</a:t>
                      </a:r>
                    </a:p>
                  </a:txBody>
                  <a:tcPr marL="64008" marR="45720" marT="18288" marB="18288" anchor="ctr">
                    <a:solidFill>
                      <a:srgbClr val="03392A"/>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석차등급</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9등급</a:t>
                      </a:r>
                    </a:p>
                  </a:txBody>
                  <a:tcPr marL="64008" marR="45720" marT="18288" marB="18288" anchor="ctr">
                    <a:solidFill>
                      <a:srgbClr val="FFFFFF"/>
                    </a:solidFill>
                  </a:tcPr>
                </a:tc>
                <a:tc>
                  <a:txBody>
                    <a:bodyPr wrap="square"/>
                    <a:lstStyle/>
                    <a:p>
                      <a:pPr algn="ctr">
                        <a:lnSpc>
                          <a:spcPct val="100000"/>
                        </a:lnSpc>
                      </a:pPr>
                      <a:r>
                        <a:rPr sz="1050" b="1" i="0">
                          <a:solidFill>
                            <a:srgbClr val="1A1A1A"/>
                          </a:solidFill>
                          <a:latin typeface="맑은 고딕"/>
                          <a:ea typeface="맑은 고딕"/>
                          <a:cs typeface="맑은 고딕"/>
                        </a:rPr>
                        <a:t>5등급</a:t>
                      </a:r>
                    </a:p>
                  </a:txBody>
                  <a:tcPr marL="64008" marR="45720" marT="18288" marB="18288" anchor="ctr">
                    <a:solidFill>
                      <a:srgbClr val="FFFFFF"/>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원점수 · 과목평균</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제공</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제공</a:t>
                      </a:r>
                    </a:p>
                  </a:txBody>
                  <a:tcPr marL="64008" marR="45720" marT="18288" marB="18288" anchor="ctr">
                    <a:solidFill>
                      <a:srgbClr val="F3EEE1"/>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표준편차</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제공</a:t>
                      </a:r>
                    </a:p>
                  </a:txBody>
                  <a:tcPr marL="64008" marR="45720" marT="18288" marB="18288" anchor="ctr">
                    <a:solidFill>
                      <a:srgbClr val="FFFFFF"/>
                    </a:solidFill>
                  </a:tcPr>
                </a:tc>
                <a:tc>
                  <a:txBody>
                    <a:bodyPr wrap="square"/>
                    <a:lstStyle/>
                    <a:p>
                      <a:pPr algn="ctr">
                        <a:lnSpc>
                          <a:spcPct val="100000"/>
                        </a:lnSpc>
                      </a:pPr>
                      <a:r>
                        <a:rPr sz="1050" b="1" i="0">
                          <a:solidFill>
                            <a:srgbClr val="A63A2B"/>
                          </a:solidFill>
                          <a:latin typeface="맑은 고딕"/>
                          <a:ea typeface="맑은 고딕"/>
                          <a:cs typeface="맑은 고딕"/>
                        </a:rPr>
                        <a:t>삭제</a:t>
                      </a:r>
                    </a:p>
                  </a:txBody>
                  <a:tcPr marL="64008" marR="45720" marT="18288" marB="18288" anchor="ctr">
                    <a:solidFill>
                      <a:srgbClr val="FFFFFF"/>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성취도(A~E)</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일부 과목</a:t>
                      </a:r>
                    </a:p>
                  </a:txBody>
                  <a:tcPr marL="64008" marR="45720" marT="18288" marB="18288" anchor="ctr">
                    <a:solidFill>
                      <a:srgbClr val="F3EEE1"/>
                    </a:solidFill>
                  </a:tcPr>
                </a:tc>
                <a:tc>
                  <a:txBody>
                    <a:bodyPr wrap="square"/>
                    <a:lstStyle/>
                    <a:p>
                      <a:pPr algn="ctr">
                        <a:lnSpc>
                          <a:spcPct val="100000"/>
                        </a:lnSpc>
                      </a:pPr>
                      <a:r>
                        <a:rPr sz="1050" b="1" i="0">
                          <a:solidFill>
                            <a:srgbClr val="1A1A1A"/>
                          </a:solidFill>
                          <a:latin typeface="맑은 고딕"/>
                          <a:ea typeface="맑은 고딕"/>
                          <a:cs typeface="맑은 고딕"/>
                        </a:rPr>
                        <a:t>전 과목 병기</a:t>
                      </a:r>
                    </a:p>
                  </a:txBody>
                  <a:tcPr marL="64008" marR="45720" marT="18288" marB="18288" anchor="ctr">
                    <a:solidFill>
                      <a:srgbClr val="F3EEE1"/>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성취도별 분포비율</a:t>
                      </a:r>
                    </a:p>
                  </a:txBody>
                  <a:tcPr marL="64008" marR="45720" marT="18288" marB="18288" anchor="ctr">
                    <a:solidFill>
                      <a:srgbClr val="FFFFFF"/>
                    </a:solidFill>
                  </a:tcPr>
                </a:tc>
                <a:tc>
                  <a:txBody>
                    <a:bodyPr wrap="square"/>
                    <a:lstStyle/>
                    <a:p>
                      <a:pPr algn="ctr">
                        <a:lnSpc>
                          <a:spcPct val="100000"/>
                        </a:lnSpc>
                      </a:pPr>
                      <a:r>
                        <a:rPr sz="1050" b="0" i="0">
                          <a:solidFill>
                            <a:srgbClr val="1A1A1A"/>
                          </a:solidFill>
                          <a:latin typeface="맑은 고딕"/>
                          <a:ea typeface="맑은 고딕"/>
                          <a:cs typeface="맑은 고딕"/>
                        </a:rPr>
                        <a:t>없음</a:t>
                      </a:r>
                    </a:p>
                  </a:txBody>
                  <a:tcPr marL="64008" marR="45720" marT="18288" marB="18288" anchor="ctr">
                    <a:solidFill>
                      <a:srgbClr val="FFFFFF"/>
                    </a:solidFill>
                  </a:tcPr>
                </a:tc>
                <a:tc>
                  <a:txBody>
                    <a:bodyPr wrap="square"/>
                    <a:lstStyle/>
                    <a:p>
                      <a:pPr algn="ctr">
                        <a:lnSpc>
                          <a:spcPct val="100000"/>
                        </a:lnSpc>
                      </a:pPr>
                      <a:r>
                        <a:rPr sz="1050" b="1" i="0">
                          <a:solidFill>
                            <a:srgbClr val="2E6B4F"/>
                          </a:solidFill>
                          <a:latin typeface="맑은 고딕"/>
                          <a:ea typeface="맑은 고딕"/>
                          <a:cs typeface="맑은 고딕"/>
                        </a:rPr>
                        <a:t>신설 제공</a:t>
                      </a:r>
                    </a:p>
                  </a:txBody>
                  <a:tcPr marL="64008" marR="45720" marT="18288" marB="18288" anchor="ctr">
                    <a:solidFill>
                      <a:srgbClr val="FFFFFF"/>
                    </a:solidFill>
                  </a:tcPr>
                </a:tc>
              </a:tr>
              <a:tr h="429768">
                <a:tc>
                  <a:txBody>
                    <a:bodyPr wrap="square"/>
                    <a:lstStyle/>
                    <a:p>
                      <a:pPr algn="l">
                        <a:lnSpc>
                          <a:spcPct val="100000"/>
                        </a:lnSpc>
                      </a:pPr>
                      <a:r>
                        <a:rPr sz="1050" b="0" i="0">
                          <a:solidFill>
                            <a:srgbClr val="1A1A1A"/>
                          </a:solidFill>
                          <a:latin typeface="맑은 고딕"/>
                          <a:ea typeface="맑은 고딕"/>
                          <a:cs typeface="맑은 고딕"/>
                        </a:rPr>
                        <a:t>수강자 수</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제공</a:t>
                      </a:r>
                    </a:p>
                  </a:txBody>
                  <a:tcPr marL="64008" marR="45720" marT="18288" marB="18288" anchor="ctr">
                    <a:solidFill>
                      <a:srgbClr val="F3EEE1"/>
                    </a:solidFill>
                  </a:tcPr>
                </a:tc>
                <a:tc>
                  <a:txBody>
                    <a:bodyPr wrap="square"/>
                    <a:lstStyle/>
                    <a:p>
                      <a:pPr algn="ctr">
                        <a:lnSpc>
                          <a:spcPct val="100000"/>
                        </a:lnSpc>
                      </a:pPr>
                      <a:r>
                        <a:rPr sz="1050" b="0" i="0">
                          <a:solidFill>
                            <a:srgbClr val="1A1A1A"/>
                          </a:solidFill>
                          <a:latin typeface="맑은 고딕"/>
                          <a:ea typeface="맑은 고딕"/>
                          <a:cs typeface="맑은 고딕"/>
                        </a:rPr>
                        <a:t>제공</a:t>
                      </a:r>
                    </a:p>
                  </a:txBody>
                  <a:tcPr marL="64008" marR="45720" marT="18288" marB="18288" anchor="ctr">
                    <a:solidFill>
                      <a:srgbClr val="F3EEE1"/>
                    </a:solidFill>
                  </a:tcPr>
                </a:tc>
              </a:tr>
            </a:tbl>
          </a:graphicData>
        </a:graphic>
      </p:graphicFrame>
      <p:sp>
        <p:nvSpPr>
          <p:cNvPr id="7" name="Rounded Rectangle 6"/>
          <p:cNvSpPr/>
          <p:nvPr/>
        </p:nvSpPr>
        <p:spPr>
          <a:xfrm>
            <a:off x="7498079" y="1691640"/>
            <a:ext cx="4050791" cy="2743200"/>
          </a:xfrm>
          <a:prstGeom prst="roundRect">
            <a:avLst>
              <a:gd name="adj" fmla="val 6000"/>
            </a:avLst>
          </a:prstGeom>
          <a:solidFill>
            <a:srgbClr val="FFFFFF"/>
          </a:solidFill>
          <a:ln w="12700">
            <a:solidFill>
              <a:srgbClr val="E2DCCC"/>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8" name="TextBox 7"/>
          <p:cNvSpPr txBox="1"/>
          <p:nvPr/>
        </p:nvSpPr>
        <p:spPr>
          <a:xfrm>
            <a:off x="7726679" y="1847088"/>
            <a:ext cx="3611880" cy="2560320"/>
          </a:xfrm>
          <a:prstGeom prst="rect">
            <a:avLst/>
          </a:prstGeom>
          <a:noFill/>
        </p:spPr>
        <p:txBody>
          <a:bodyPr wrap="square" anchor="t" lIns="0" rIns="0" tIns="0" bIns="0">
            <a:spAutoFit/>
          </a:bodyPr>
          <a:lstStyle/>
          <a:p>
            <a:pPr algn="l"/>
            <a:r>
              <a:rPr sz="1250" b="1" i="0">
                <a:solidFill>
                  <a:srgbClr val="03392A"/>
                </a:solidFill>
                <a:latin typeface="맑은 고딕"/>
                <a:ea typeface="맑은 고딕"/>
                <a:cs typeface="맑은 고딕"/>
              </a:rPr>
              <a:t>학교 단위로 추가 제공</a:t>
            </a:r>
          </a:p>
          <a:p>
            <a:pPr algn="l">
              <a:spcBef>
                <a:spcPts val="600"/>
              </a:spcBef>
            </a:pPr>
            <a:r>
              <a:rPr sz="1100" b="0" i="0">
                <a:solidFill>
                  <a:srgbClr val="3A372F"/>
                </a:solidFill>
                <a:latin typeface="맑은 고딕"/>
                <a:ea typeface="맑은 고딕"/>
                <a:cs typeface="맑은 고딕"/>
              </a:rPr>
              <a:t>· 지필평가·수행평가 비중</a:t>
            </a:r>
          </a:p>
          <a:p>
            <a:pPr algn="l">
              <a:spcBef>
                <a:spcPts val="300"/>
              </a:spcBef>
            </a:pPr>
            <a:r>
              <a:rPr sz="1100" b="0" i="0">
                <a:solidFill>
                  <a:srgbClr val="3A372F"/>
                </a:solidFill>
                <a:latin typeface="맑은 고딕"/>
                <a:ea typeface="맑은 고딕"/>
                <a:cs typeface="맑은 고딕"/>
              </a:rPr>
              <a:t>· 수행평가 영역(과제) 이름</a:t>
            </a:r>
          </a:p>
          <a:p>
            <a:pPr algn="l">
              <a:spcBef>
                <a:spcPts val="300"/>
              </a:spcBef>
            </a:pPr>
            <a:r>
              <a:rPr sz="1100" b="0" i="0">
                <a:solidFill>
                  <a:srgbClr val="3A372F"/>
                </a:solidFill>
                <a:latin typeface="맑은 고딕"/>
                <a:ea typeface="맑은 고딕"/>
                <a:cs typeface="맑은 고딕"/>
              </a:rPr>
              <a:t>· 성취도별 분할점수(A컷·B컷)</a:t>
            </a:r>
          </a:p>
          <a:p>
            <a:pPr algn="l">
              <a:spcBef>
                <a:spcPts val="300"/>
              </a:spcBef>
            </a:pPr>
            <a:r>
              <a:rPr sz="1100" b="0" i="0">
                <a:solidFill>
                  <a:srgbClr val="3A372F"/>
                </a:solidFill>
                <a:latin typeface="맑은 고딕"/>
                <a:ea typeface="맑은 고딕"/>
                <a:cs typeface="맑은 고딕"/>
              </a:rPr>
              <a:t>· 교육과정 편성 현황</a:t>
            </a:r>
          </a:p>
          <a:p>
            <a:pPr algn="l">
              <a:lnSpc>
                <a:spcPct val="130000"/>
              </a:lnSpc>
              <a:spcBef>
                <a:spcPts val="1000"/>
              </a:spcBef>
            </a:pPr>
            <a:r>
              <a:rPr sz="1100" b="1" i="0">
                <a:solidFill>
                  <a:srgbClr val="1A1A1A"/>
                </a:solidFill>
                <a:latin typeface="맑은 고딕"/>
                <a:ea typeface="맑은 고딕"/>
                <a:cs typeface="맑은 고딕"/>
              </a:rPr>
              <a:t>대학이 '학교의 시험 설계'까지 들여다보는 시대입니다.</a:t>
            </a:r>
          </a:p>
          <a:p>
            <a:pPr algn="l">
              <a:spcBef>
                <a:spcPts val="800"/>
              </a:spcBef>
            </a:pPr>
            <a:r>
              <a:rPr sz="1050" b="1" i="0">
                <a:solidFill>
                  <a:srgbClr val="8A6F2E"/>
                </a:solidFill>
                <a:latin typeface="맑은 고딕"/>
                <a:ea typeface="맑은 고딕"/>
                <a:cs typeface="맑은 고딕"/>
              </a:rPr>
              <a:t>→ 분할점수와 A 비율 검증, 바로 다음 장입니다.</a:t>
            </a:r>
          </a:p>
        </p:txBody>
      </p:sp>
      <p:sp>
        <p:nvSpPr>
          <p:cNvPr id="9" name="Rounded Rectangle 8"/>
          <p:cNvSpPr/>
          <p:nvPr/>
        </p:nvSpPr>
        <p:spPr>
          <a:xfrm>
            <a:off x="640080" y="5806440"/>
            <a:ext cx="10911535" cy="566928"/>
          </a:xfrm>
          <a:prstGeom prst="roundRect">
            <a:avLst>
              <a:gd name="adj" fmla="val 14000"/>
            </a:avLst>
          </a:prstGeom>
          <a:solidFill>
            <a:srgbClr val="03392A"/>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10" name="Rounded Rectangle 9"/>
          <p:cNvSpPr/>
          <p:nvPr/>
        </p:nvSpPr>
        <p:spPr>
          <a:xfrm>
            <a:off x="841247" y="5934455"/>
            <a:ext cx="868680" cy="310896"/>
          </a:xfrm>
          <a:prstGeom prst="roundRect">
            <a:avLst>
              <a:gd name="adj" fmla="val 50000"/>
            </a:avLst>
          </a:prstGeom>
          <a:solidFill>
            <a:srgbClr val="B99950"/>
          </a:solidFill>
          <a:ln>
            <a:noFill/>
          </a:ln>
          <a:effectLst/>
        </p:spPr>
        <p:style>
          <a:lnRef idx="1">
            <a:schemeClr val="accent1"/>
          </a:lnRef>
          <a:fillRef idx="3">
            <a:schemeClr val="accent1"/>
          </a:fillRef>
          <a:effectRef idx="2">
            <a:schemeClr val="accent1"/>
          </a:effectRef>
          <a:fontRef idx="minor">
            <a:schemeClr val="lt1"/>
          </a:fontRef>
        </p:style>
        <p:txBody>
          <a:bodyPr rtlCol="0" anchor="ctr" wrap="none" lIns="0" rIns="0" tIns="0" bIns="0"/>
          <a:lstStyle/>
          <a:p>
            <a:pPr algn="ctr"/>
            <a:r>
              <a:rPr sz="1050" b="1" i="0">
                <a:solidFill>
                  <a:srgbClr val="022A1F"/>
                </a:solidFill>
                <a:latin typeface="맑은 고딕"/>
                <a:ea typeface="맑은 고딕"/>
                <a:cs typeface="맑은 고딕"/>
              </a:rPr>
              <a:t>핵심</a:t>
            </a:r>
          </a:p>
        </p:txBody>
      </p:sp>
      <p:sp>
        <p:nvSpPr>
          <p:cNvPr id="11" name="TextBox 10"/>
          <p:cNvSpPr txBox="1"/>
          <p:nvPr/>
        </p:nvSpPr>
        <p:spPr>
          <a:xfrm>
            <a:off x="1920239" y="5806440"/>
            <a:ext cx="9357055" cy="566928"/>
          </a:xfrm>
          <a:prstGeom prst="rect">
            <a:avLst/>
          </a:prstGeom>
          <a:noFill/>
        </p:spPr>
        <p:txBody>
          <a:bodyPr wrap="square" anchor="ctr" lIns="0" rIns="0" tIns="0" bIns="0">
            <a:spAutoFit/>
          </a:bodyPr>
          <a:lstStyle/>
          <a:p>
            <a:pPr algn="l"/>
            <a:r>
              <a:rPr sz="1250" b="1" i="0">
                <a:solidFill>
                  <a:srgbClr val="FCF4E2"/>
                </a:solidFill>
                <a:latin typeface="맑은 고딕"/>
                <a:ea typeface="맑은 고딕"/>
                <a:cs typeface="맑은 고딕"/>
              </a:rPr>
              <a:t>표준편차가 사라져도 대학은 분포비율로 역산합니다 — 숫자는 숨겨지지 않습니다.</a:t>
            </a:r>
          </a:p>
        </p:txBody>
      </p:sp>
      <p:sp>
        <p:nvSpPr>
          <p:cNvPr id="12" name="TextBox 11"/>
          <p:cNvSpPr txBox="1"/>
          <p:nvPr/>
        </p:nvSpPr>
        <p:spPr>
          <a:xfrm>
            <a:off x="640080" y="6510528"/>
            <a:ext cx="9814255" cy="274320"/>
          </a:xfrm>
          <a:prstGeom prst="rect">
            <a:avLst/>
          </a:prstGeom>
          <a:noFill/>
        </p:spPr>
        <p:txBody>
          <a:bodyPr wrap="square" anchor="t" lIns="0" rIns="0" tIns="0" bIns="0">
            <a:spAutoFit/>
          </a:bodyPr>
          <a:lstStyle/>
          <a:p>
            <a:pPr algn="l"/>
            <a:r>
              <a:rPr sz="850" b="0" i="0">
                <a:solidFill>
                  <a:srgbClr val="6F6A5C"/>
                </a:solidFill>
                <a:latin typeface="맑은 고딕"/>
                <a:ea typeface="맑은 고딕"/>
                <a:cs typeface="맑은 고딕"/>
              </a:rPr>
              <a:t>자료: 2022 개정 교육과정 대입전형자료 산출 체계. 최종 모집요강에 따라 변동될 수 있습니다.</a:t>
            </a:r>
          </a:p>
        </p:txBody>
      </p:sp>
      <p:sp>
        <p:nvSpPr>
          <p:cNvPr id="13" name="TextBox 12"/>
          <p:cNvSpPr txBox="1"/>
          <p:nvPr/>
        </p:nvSpPr>
        <p:spPr>
          <a:xfrm>
            <a:off x="11140135" y="6510528"/>
            <a:ext cx="685800" cy="274320"/>
          </a:xfrm>
          <a:prstGeom prst="rect">
            <a:avLst/>
          </a:prstGeom>
          <a:noFill/>
        </p:spPr>
        <p:txBody>
          <a:bodyPr wrap="square" anchor="t" lIns="0" rIns="0" tIns="0" bIns="0">
            <a:spAutoFit/>
          </a:bodyPr>
          <a:lstStyle/>
          <a:p>
            <a:pPr algn="r"/>
            <a:r>
              <a:rPr sz="900" b="0" i="0">
                <a:solidFill>
                  <a:srgbClr val="6F6A5C"/>
                </a:solidFill>
                <a:latin typeface="Times New Roman"/>
                <a:ea typeface="Times New Roman"/>
                <a:cs typeface="Times New Roman"/>
              </a:rPr>
              <a:t>09</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