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48"/>
  </p:normalViewPr>
  <p:slideViewPr>
    <p:cSldViewPr snapToGrid="0" snapToObjects="1">
      <p:cViewPr varScale="1">
        <p:scale>
          <a:sx n="112" d="100"/>
          <a:sy n="112" d="100"/>
        </p:scale>
        <p:origin x="768"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197686"/>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[사용 안내] 대괄호 ［ ］ 로 표시된 부분(학원명·전화번호·주소·슬로건·마무리 문구)을 우리 학원 정보로 바꿔주세요. 로고는 '로고'라고 적힌 사각형을 지우고 학원 로고 이미지를 같은 자리에 넣으면 됩니다. 포인트 색(기본 금색)을 바꾸고 싶으면 도형 채우기 색을 학원 브랜드 색으로 변경하세요. 모든 슬라이드는 자유롭게 편집할 수 있습니다.</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6/29/26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6/29/26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6/29/26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6/29/26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6/29/26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91695" cy="6858000"/>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ounded Rectangle 3"/>
          <p:cNvSpPr/>
          <p:nvPr/>
        </p:nvSpPr>
        <p:spPr>
          <a:xfrm>
            <a:off x="868680" y="658368"/>
            <a:ext cx="566928" cy="566928"/>
          </a:xfrm>
          <a:prstGeom prst="roundRect">
            <a:avLst>
              <a:gd name="adj" fmla="val 18000"/>
            </a:avLst>
          </a:prstGeom>
          <a:noFill/>
          <a:ln w="15875">
            <a:solidFill>
              <a:srgbClr val="FCF4E2"/>
            </a:solidFill>
          </a:ln>
          <a:effectLst/>
        </p:spPr>
        <p:style>
          <a:lnRef idx="1">
            <a:schemeClr val="accent1"/>
          </a:lnRef>
          <a:fillRef idx="3">
            <a:schemeClr val="accent1"/>
          </a:fillRef>
          <a:effectRef idx="2">
            <a:schemeClr val="accent1"/>
          </a:effectRef>
          <a:fontRef idx="minor">
            <a:schemeClr val="lt1"/>
          </a:fontRef>
        </p:style>
        <p:txBody>
          <a:bodyPr wrap="square" lIns="0" tIns="0" rIns="0" bIns="0" rtlCol="0" anchor="ctr"/>
          <a:lstStyle/>
          <a:p>
            <a:pPr algn="ctr"/>
            <a:r>
              <a:rPr sz="1000" b="1" i="0" dirty="0" err="1">
                <a:solidFill>
                  <a:srgbClr val="FCF4E2"/>
                </a:solidFill>
                <a:latin typeface="맑은 고딕"/>
                <a:ea typeface="맑은 고딕"/>
                <a:cs typeface="맑은 고딕"/>
              </a:rPr>
              <a:t>로고</a:t>
            </a:r>
            <a:endParaRPr sz="1000" b="1" i="0" dirty="0">
              <a:solidFill>
                <a:srgbClr val="FCF4E2"/>
              </a:solidFill>
              <a:latin typeface="맑은 고딕"/>
              <a:ea typeface="맑은 고딕"/>
              <a:cs typeface="맑은 고딕"/>
            </a:endParaRPr>
          </a:p>
        </p:txBody>
      </p:sp>
      <p:sp>
        <p:nvSpPr>
          <p:cNvPr id="5" name="TextBox 4"/>
          <p:cNvSpPr txBox="1"/>
          <p:nvPr/>
        </p:nvSpPr>
        <p:spPr>
          <a:xfrm>
            <a:off x="1572768" y="768096"/>
            <a:ext cx="5486400" cy="457200"/>
          </a:xfrm>
          <a:prstGeom prst="rect">
            <a:avLst/>
          </a:prstGeom>
          <a:noFill/>
        </p:spPr>
        <p:txBody>
          <a:bodyPr wrap="square" lIns="0" tIns="0" rIns="0" bIns="0" anchor="t">
            <a:spAutoFit/>
          </a:bodyPr>
          <a:lstStyle/>
          <a:p>
            <a:pPr algn="l"/>
            <a:r>
              <a:rPr sz="1700" b="1" i="0">
                <a:solidFill>
                  <a:srgbClr val="FCF4E2"/>
                </a:solidFill>
                <a:latin typeface="맑은 고딕"/>
                <a:ea typeface="맑은 고딕"/>
                <a:cs typeface="맑은 고딕"/>
              </a:rPr>
              <a:t>［학원명］</a:t>
            </a:r>
          </a:p>
        </p:txBody>
      </p:sp>
      <p:sp>
        <p:nvSpPr>
          <p:cNvPr id="6" name="TextBox 5"/>
          <p:cNvSpPr txBox="1"/>
          <p:nvPr/>
        </p:nvSpPr>
        <p:spPr>
          <a:xfrm>
            <a:off x="8229600" y="822960"/>
            <a:ext cx="3108960" cy="365760"/>
          </a:xfrm>
          <a:prstGeom prst="rect">
            <a:avLst/>
          </a:prstGeom>
          <a:noFill/>
        </p:spPr>
        <p:txBody>
          <a:bodyPr wrap="square" lIns="0" tIns="0" rIns="0" bIns="0" anchor="t">
            <a:spAutoFit/>
          </a:bodyPr>
          <a:lstStyle/>
          <a:p>
            <a:pPr algn="r"/>
            <a:r>
              <a:rPr sz="1150" b="0" i="0" spc="60" dirty="0">
                <a:solidFill>
                  <a:srgbClr val="C6BFA8"/>
                </a:solidFill>
                <a:latin typeface="맑은 고딕"/>
                <a:ea typeface="맑은 고딕"/>
                <a:cs typeface="맑은 고딕"/>
              </a:rPr>
              <a:t>2028 </a:t>
            </a:r>
            <a:r>
              <a:rPr sz="1150" b="0" i="0" spc="60" dirty="0" err="1">
                <a:solidFill>
                  <a:srgbClr val="C6BFA8"/>
                </a:solidFill>
                <a:latin typeface="맑은 고딕"/>
                <a:ea typeface="맑은 고딕"/>
                <a:cs typeface="맑은 고딕"/>
              </a:rPr>
              <a:t>대입</a:t>
            </a:r>
            <a:r>
              <a:rPr sz="1150" b="0" i="0" spc="60" dirty="0">
                <a:solidFill>
                  <a:srgbClr val="C6BFA8"/>
                </a:solidFill>
                <a:latin typeface="맑은 고딕"/>
                <a:ea typeface="맑은 고딕"/>
                <a:cs typeface="맑은 고딕"/>
              </a:rPr>
              <a:t> </a:t>
            </a:r>
            <a:r>
              <a:rPr sz="1150" b="0" i="0" spc="60" dirty="0" err="1">
                <a:solidFill>
                  <a:srgbClr val="C6BFA8"/>
                </a:solidFill>
                <a:latin typeface="맑은 고딕"/>
                <a:ea typeface="맑은 고딕"/>
                <a:cs typeface="맑은 고딕"/>
              </a:rPr>
              <a:t>대비</a:t>
            </a:r>
            <a:r>
              <a:rPr sz="1150" b="0" i="0" spc="60" dirty="0">
                <a:solidFill>
                  <a:srgbClr val="C6BFA8"/>
                </a:solidFill>
                <a:latin typeface="맑은 고딕"/>
                <a:ea typeface="맑은 고딕"/>
                <a:cs typeface="맑은 고딕"/>
              </a:rPr>
              <a:t> </a:t>
            </a:r>
            <a:r>
              <a:rPr sz="1150" b="0" i="0" spc="60" dirty="0" err="1">
                <a:solidFill>
                  <a:srgbClr val="C6BFA8"/>
                </a:solidFill>
                <a:latin typeface="맑은 고딕"/>
                <a:ea typeface="맑은 고딕"/>
                <a:cs typeface="맑은 고딕"/>
              </a:rPr>
              <a:t>학부모</a:t>
            </a:r>
            <a:r>
              <a:rPr sz="1150" b="0" i="0" spc="60" dirty="0">
                <a:solidFill>
                  <a:srgbClr val="C6BFA8"/>
                </a:solidFill>
                <a:latin typeface="맑은 고딕"/>
                <a:ea typeface="맑은 고딕"/>
                <a:cs typeface="맑은 고딕"/>
              </a:rPr>
              <a:t> </a:t>
            </a:r>
            <a:r>
              <a:rPr sz="1150" b="0" i="0" spc="60" dirty="0" err="1">
                <a:solidFill>
                  <a:srgbClr val="C6BFA8"/>
                </a:solidFill>
                <a:latin typeface="맑은 고딕"/>
                <a:ea typeface="맑은 고딕"/>
                <a:cs typeface="맑은 고딕"/>
              </a:rPr>
              <a:t>설명회</a:t>
            </a:r>
            <a:endParaRPr sz="1150" b="0" i="0" spc="60" dirty="0">
              <a:solidFill>
                <a:srgbClr val="C6BFA8"/>
              </a:solidFill>
              <a:latin typeface="맑은 고딕"/>
              <a:ea typeface="맑은 고딕"/>
              <a:cs typeface="맑은 고딕"/>
            </a:endParaRPr>
          </a:p>
        </p:txBody>
      </p:sp>
      <p:sp>
        <p:nvSpPr>
          <p:cNvPr id="7" name="Rectangle 6"/>
          <p:cNvSpPr/>
          <p:nvPr/>
        </p:nvSpPr>
        <p:spPr>
          <a:xfrm>
            <a:off x="896112" y="2212848"/>
            <a:ext cx="566928" cy="64008"/>
          </a:xfrm>
          <a:prstGeom prst="rect">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896112" y="2432304"/>
            <a:ext cx="10058400" cy="365760"/>
          </a:xfrm>
          <a:prstGeom prst="rect">
            <a:avLst/>
          </a:prstGeom>
          <a:noFill/>
        </p:spPr>
        <p:txBody>
          <a:bodyPr wrap="square" lIns="0" tIns="0" rIns="0" bIns="0" anchor="t">
            <a:spAutoFit/>
          </a:bodyPr>
          <a:lstStyle/>
          <a:p>
            <a:pPr algn="l"/>
            <a:r>
              <a:rPr sz="1450" b="1" i="0" spc="40">
                <a:solidFill>
                  <a:srgbClr val="B99950"/>
                </a:solidFill>
                <a:latin typeface="맑은 고딕"/>
                <a:ea typeface="맑은 고딕"/>
                <a:cs typeface="맑은 고딕"/>
              </a:rPr>
              <a:t>2028학년도, 입시의 기준이 바뀝니다</a:t>
            </a:r>
          </a:p>
        </p:txBody>
      </p:sp>
      <p:sp>
        <p:nvSpPr>
          <p:cNvPr id="9" name="TextBox 8"/>
          <p:cNvSpPr txBox="1"/>
          <p:nvPr/>
        </p:nvSpPr>
        <p:spPr>
          <a:xfrm>
            <a:off x="850392" y="2852928"/>
            <a:ext cx="10515600" cy="1737360"/>
          </a:xfrm>
          <a:prstGeom prst="rect">
            <a:avLst/>
          </a:prstGeom>
          <a:noFill/>
        </p:spPr>
        <p:txBody>
          <a:bodyPr wrap="square" lIns="0" tIns="0" rIns="0" bIns="0" anchor="t">
            <a:spAutoFit/>
          </a:bodyPr>
          <a:lstStyle/>
          <a:p>
            <a:pPr algn="l">
              <a:lnSpc>
                <a:spcPct val="106000"/>
              </a:lnSpc>
            </a:pPr>
            <a:r>
              <a:rPr sz="5300" b="1" i="0">
                <a:solidFill>
                  <a:srgbClr val="FCF4E2"/>
                </a:solidFill>
                <a:latin typeface="맑은 고딕"/>
                <a:ea typeface="맑은 고딕"/>
                <a:cs typeface="맑은 고딕"/>
              </a:rPr>
              <a:t>이제, 생기부가</a:t>
            </a:r>
          </a:p>
          <a:p>
            <a:pPr algn="l">
              <a:lnSpc>
                <a:spcPct val="106000"/>
              </a:lnSpc>
            </a:pPr>
            <a:r>
              <a:rPr sz="5300" b="1" i="0">
                <a:solidFill>
                  <a:srgbClr val="FCF4E2"/>
                </a:solidFill>
                <a:latin typeface="맑은 고딕"/>
                <a:ea typeface="맑은 고딕"/>
                <a:cs typeface="맑은 고딕"/>
              </a:rPr>
              <a:t>합격을 결정합니다</a:t>
            </a:r>
          </a:p>
        </p:txBody>
      </p:sp>
      <p:sp>
        <p:nvSpPr>
          <p:cNvPr id="10" name="TextBox 9"/>
          <p:cNvSpPr txBox="1"/>
          <p:nvPr/>
        </p:nvSpPr>
        <p:spPr>
          <a:xfrm>
            <a:off x="896112" y="4736592"/>
            <a:ext cx="7680960" cy="914400"/>
          </a:xfrm>
          <a:prstGeom prst="rect">
            <a:avLst/>
          </a:prstGeom>
          <a:noFill/>
        </p:spPr>
        <p:txBody>
          <a:bodyPr wrap="square" lIns="0" tIns="0" rIns="0" bIns="0" anchor="t">
            <a:spAutoFit/>
          </a:bodyPr>
          <a:lstStyle/>
          <a:p>
            <a:pPr algn="l">
              <a:lnSpc>
                <a:spcPct val="145000"/>
              </a:lnSpc>
            </a:pPr>
            <a:r>
              <a:rPr sz="1500" b="0" i="0">
                <a:solidFill>
                  <a:srgbClr val="C6BFA8"/>
                </a:solidFill>
                <a:latin typeface="맑은 고딕"/>
                <a:ea typeface="맑은 고딕"/>
                <a:cs typeface="맑은 고딕"/>
              </a:rPr>
              <a:t>내신 변별력이 사라지는 2028 대입, 상위권 대학은 ‘무엇을 어떻게 채웠는가’로 학생을 가립니다. </a:t>
            </a:r>
            <a:r>
              <a:rPr sz="1500" b="1" i="0">
                <a:solidFill>
                  <a:srgbClr val="FCF4E2"/>
                </a:solidFill>
                <a:latin typeface="맑은 고딕"/>
                <a:ea typeface="맑은 고딕"/>
                <a:cs typeface="맑은 고딕"/>
              </a:rPr>
              <a:t>［학원명］</a:t>
            </a:r>
            <a:r>
              <a:rPr sz="1500" b="0" i="0">
                <a:solidFill>
                  <a:srgbClr val="C6BFA8"/>
                </a:solidFill>
                <a:latin typeface="맑은 고딕"/>
                <a:ea typeface="맑은 고딕"/>
                <a:cs typeface="맑은 고딕"/>
              </a:rPr>
              <a:t>이 그 답을 준비합니다.</a:t>
            </a:r>
          </a:p>
        </p:txBody>
      </p:sp>
      <p:sp>
        <p:nvSpPr>
          <p:cNvPr id="11" name="Rectangle 10"/>
          <p:cNvSpPr/>
          <p:nvPr/>
        </p:nvSpPr>
        <p:spPr>
          <a:xfrm>
            <a:off x="896112" y="5943600"/>
            <a:ext cx="10396728" cy="12801"/>
          </a:xfrm>
          <a:prstGeom prst="rect">
            <a:avLst/>
          </a:prstGeom>
          <a:solidFill>
            <a:srgbClr val="1446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896112" y="6089904"/>
            <a:ext cx="7315200" cy="548640"/>
          </a:xfrm>
          <a:prstGeom prst="rect">
            <a:avLst/>
          </a:prstGeom>
          <a:noFill/>
        </p:spPr>
        <p:txBody>
          <a:bodyPr wrap="square" lIns="0" tIns="0" rIns="0" bIns="0" anchor="t">
            <a:spAutoFit/>
          </a:bodyPr>
          <a:lstStyle/>
          <a:p>
            <a:pPr algn="l">
              <a:spcAft>
                <a:spcPts val="200"/>
              </a:spcAft>
            </a:pPr>
            <a:r>
              <a:rPr sz="1250" b="1" i="0">
                <a:solidFill>
                  <a:srgbClr val="FCF4E2"/>
                </a:solidFill>
                <a:latin typeface="맑은 고딕"/>
                <a:ea typeface="맑은 고딕"/>
                <a:cs typeface="맑은 고딕"/>
              </a:rPr>
              <a:t>［학원명］</a:t>
            </a:r>
            <a:r>
              <a:rPr sz="1250" b="0" i="0">
                <a:solidFill>
                  <a:srgbClr val="C6BFA8"/>
                </a:solidFill>
                <a:latin typeface="맑은 고딕"/>
                <a:ea typeface="맑은 고딕"/>
                <a:cs typeface="맑은 고딕"/>
              </a:rPr>
              <a:t>  ·  ［한 줄 슬로건］</a:t>
            </a:r>
          </a:p>
          <a:p>
            <a:pPr algn="l"/>
            <a:r>
              <a:rPr sz="1100" b="0" i="0">
                <a:solidFill>
                  <a:srgbClr val="C6BFA8"/>
                </a:solidFill>
                <a:latin typeface="맑은 고딕"/>
                <a:ea typeface="맑은 고딕"/>
                <a:cs typeface="맑은 고딕"/>
              </a:rPr>
              <a:t>［주소 · 홈페이지］</a:t>
            </a:r>
          </a:p>
        </p:txBody>
      </p:sp>
      <p:sp>
        <p:nvSpPr>
          <p:cNvPr id="13" name="TextBox 12"/>
          <p:cNvSpPr txBox="1"/>
          <p:nvPr/>
        </p:nvSpPr>
        <p:spPr>
          <a:xfrm>
            <a:off x="7863840" y="6163056"/>
            <a:ext cx="3429000" cy="457200"/>
          </a:xfrm>
          <a:prstGeom prst="rect">
            <a:avLst/>
          </a:prstGeom>
          <a:noFill/>
        </p:spPr>
        <p:txBody>
          <a:bodyPr wrap="square" lIns="0" tIns="0" rIns="0" bIns="0" anchor="t">
            <a:spAutoFit/>
          </a:bodyPr>
          <a:lstStyle/>
          <a:p>
            <a:pPr algn="r"/>
            <a:r>
              <a:rPr sz="2100" b="1" i="0">
                <a:solidFill>
                  <a:srgbClr val="B99950"/>
                </a:solidFill>
                <a:latin typeface="맑은 고딕"/>
                <a:ea typeface="맑은 고딕"/>
                <a:cs typeface="맑은 고딕"/>
              </a:rPr>
              <a:t>［전화번호］</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5"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3" name="TextBox 2"/>
          <p:cNvSpPr txBox="1"/>
          <p:nvPr/>
        </p:nvSpPr>
        <p:spPr>
          <a:xfrm>
            <a:off x="868680" y="749808"/>
            <a:ext cx="8229600" cy="320040"/>
          </a:xfrm>
          <a:prstGeom prst="rect">
            <a:avLst/>
          </a:prstGeom>
          <a:noFill/>
        </p:spPr>
        <p:txBody>
          <a:bodyPr wrap="square" lIns="0" tIns="0" rIns="0" bIns="0" anchor="t">
            <a:spAutoFit/>
          </a:bodyPr>
          <a:lstStyle/>
          <a:p>
            <a:pPr algn="l"/>
            <a:r>
              <a:rPr sz="1150" b="1" i="0" spc="300">
                <a:solidFill>
                  <a:srgbClr val="8A6F2E"/>
                </a:solidFill>
                <a:latin typeface="맑은 고딕"/>
                <a:ea typeface="맑은 고딕"/>
                <a:cs typeface="맑은 고딕"/>
              </a:rPr>
              <a:t>WHAT CHANGES · 2028 대입</a:t>
            </a:r>
          </a:p>
        </p:txBody>
      </p:sp>
      <p:sp>
        <p:nvSpPr>
          <p:cNvPr id="4" name="TextBox 3"/>
          <p:cNvSpPr txBox="1"/>
          <p:nvPr/>
        </p:nvSpPr>
        <p:spPr>
          <a:xfrm>
            <a:off x="868680" y="1115568"/>
            <a:ext cx="10515600" cy="822960"/>
          </a:xfrm>
          <a:prstGeom prst="rect">
            <a:avLst/>
          </a:prstGeom>
          <a:noFill/>
        </p:spPr>
        <p:txBody>
          <a:bodyPr wrap="square" lIns="0" tIns="0" rIns="0" bIns="0" anchor="t">
            <a:spAutoFit/>
          </a:bodyPr>
          <a:lstStyle/>
          <a:p>
            <a:pPr algn="l"/>
            <a:r>
              <a:rPr sz="3100" b="1" i="0">
                <a:solidFill>
                  <a:srgbClr val="1A1A1A"/>
                </a:solidFill>
                <a:latin typeface="맑은 고딕"/>
                <a:ea typeface="맑은 고딕"/>
                <a:cs typeface="맑은 고딕"/>
              </a:rPr>
              <a:t>2028학년도부터, </a:t>
            </a:r>
            <a:r>
              <a:rPr sz="3100" b="1" i="0">
                <a:solidFill>
                  <a:srgbClr val="8A6F2E"/>
                </a:solidFill>
                <a:latin typeface="맑은 고딕"/>
                <a:ea typeface="맑은 고딕"/>
                <a:cs typeface="맑은 고딕"/>
              </a:rPr>
              <a:t>모든 전형의 기준</a:t>
            </a:r>
            <a:r>
              <a:rPr sz="3100" b="1" i="0">
                <a:solidFill>
                  <a:srgbClr val="1A1A1A"/>
                </a:solidFill>
                <a:latin typeface="맑은 고딕"/>
                <a:ea typeface="맑은 고딕"/>
                <a:cs typeface="맑은 고딕"/>
              </a:rPr>
              <a:t>이 바뀝니다</a:t>
            </a:r>
          </a:p>
        </p:txBody>
      </p:sp>
      <p:sp>
        <p:nvSpPr>
          <p:cNvPr id="5" name="Rectangle 4"/>
          <p:cNvSpPr/>
          <p:nvPr/>
        </p:nvSpPr>
        <p:spPr>
          <a:xfrm>
            <a:off x="868680" y="2212848"/>
            <a:ext cx="3584448" cy="2121408"/>
          </a:xfrm>
          <a:prstGeom prst="rect">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868680" y="2212848"/>
            <a:ext cx="3584448" cy="82296"/>
          </a:xfrm>
          <a:prstGeom prst="rect">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3584448" y="2468880"/>
            <a:ext cx="640080" cy="365760"/>
          </a:xfrm>
          <a:prstGeom prst="rect">
            <a:avLst/>
          </a:prstGeom>
          <a:noFill/>
        </p:spPr>
        <p:txBody>
          <a:bodyPr wrap="square" lIns="0" tIns="0" rIns="0" bIns="0" anchor="t">
            <a:spAutoFit/>
          </a:bodyPr>
          <a:lstStyle/>
          <a:p>
            <a:pPr algn="r"/>
            <a:r>
              <a:rPr sz="1300" b="1" i="0">
                <a:solidFill>
                  <a:srgbClr val="B99950"/>
                </a:solidFill>
                <a:latin typeface="Times New Roman"/>
                <a:ea typeface="Times New Roman"/>
                <a:cs typeface="Times New Roman"/>
              </a:rPr>
              <a:t>01</a:t>
            </a:r>
          </a:p>
        </p:txBody>
      </p:sp>
      <p:sp>
        <p:nvSpPr>
          <p:cNvPr id="8" name="TextBox 7"/>
          <p:cNvSpPr txBox="1"/>
          <p:nvPr/>
        </p:nvSpPr>
        <p:spPr>
          <a:xfrm>
            <a:off x="1252728" y="2487168"/>
            <a:ext cx="2852928" cy="457200"/>
          </a:xfrm>
          <a:prstGeom prst="rect">
            <a:avLst/>
          </a:prstGeom>
          <a:noFill/>
        </p:spPr>
        <p:txBody>
          <a:bodyPr wrap="square" lIns="0" tIns="0" rIns="0" bIns="0" anchor="t">
            <a:spAutoFit/>
          </a:bodyPr>
          <a:lstStyle/>
          <a:p>
            <a:pPr algn="l"/>
            <a:r>
              <a:rPr sz="1800" b="1" i="0">
                <a:solidFill>
                  <a:srgbClr val="1A1A1A"/>
                </a:solidFill>
                <a:latin typeface="맑은 고딕"/>
                <a:ea typeface="맑은 고딕"/>
                <a:cs typeface="맑은 고딕"/>
              </a:rPr>
              <a:t>내신 5등급제</a:t>
            </a:r>
          </a:p>
        </p:txBody>
      </p:sp>
      <p:sp>
        <p:nvSpPr>
          <p:cNvPr id="9" name="TextBox 8"/>
          <p:cNvSpPr txBox="1"/>
          <p:nvPr/>
        </p:nvSpPr>
        <p:spPr>
          <a:xfrm>
            <a:off x="1252728" y="3054096"/>
            <a:ext cx="2971800" cy="714042"/>
          </a:xfrm>
          <a:prstGeom prst="rect">
            <a:avLst/>
          </a:prstGeom>
          <a:noFill/>
        </p:spPr>
        <p:txBody>
          <a:bodyPr wrap="square" lIns="0" tIns="0" rIns="0" bIns="0" anchor="t">
            <a:spAutoFit/>
          </a:bodyPr>
          <a:lstStyle/>
          <a:p>
            <a:pPr algn="l">
              <a:lnSpc>
                <a:spcPct val="134000"/>
              </a:lnSpc>
            </a:pPr>
            <a:r>
              <a:rPr sz="1200" b="0" i="0" dirty="0">
                <a:solidFill>
                  <a:srgbClr val="3A372F"/>
                </a:solidFill>
                <a:latin typeface="맑은 고딕"/>
                <a:ea typeface="맑은 고딕"/>
                <a:cs typeface="맑은 고딕"/>
              </a:rPr>
              <a:t>9등급제가 5등급 </a:t>
            </a:r>
            <a:r>
              <a:rPr sz="1200" b="0" i="0" dirty="0" err="1">
                <a:solidFill>
                  <a:srgbClr val="3A372F"/>
                </a:solidFill>
                <a:latin typeface="맑은 고딕"/>
                <a:ea typeface="맑은 고딕"/>
                <a:cs typeface="맑은 고딕"/>
              </a:rPr>
              <a:t>상대평가로</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바뀝니다</a:t>
            </a:r>
            <a:r>
              <a:rPr sz="1200" b="0" i="0" dirty="0">
                <a:solidFill>
                  <a:srgbClr val="3A372F"/>
                </a:solidFill>
                <a:latin typeface="맑은 고딕"/>
                <a:ea typeface="맑은 고딕"/>
                <a:cs typeface="맑은 고딕"/>
              </a:rPr>
              <a:t>. </a:t>
            </a:r>
            <a:endParaRPr lang="en-US" sz="1200" b="0" i="0" dirty="0">
              <a:solidFill>
                <a:srgbClr val="3A372F"/>
              </a:solidFill>
              <a:latin typeface="맑은 고딕"/>
              <a:ea typeface="맑은 고딕"/>
              <a:cs typeface="맑은 고딕"/>
            </a:endParaRPr>
          </a:p>
          <a:p>
            <a:pPr algn="l">
              <a:lnSpc>
                <a:spcPct val="134000"/>
              </a:lnSpc>
            </a:pPr>
            <a:r>
              <a:rPr sz="1200" b="0" i="0" dirty="0">
                <a:solidFill>
                  <a:srgbClr val="3A372F"/>
                </a:solidFill>
                <a:latin typeface="맑은 고딕"/>
                <a:ea typeface="맑은 고딕"/>
                <a:cs typeface="맑은 고딕"/>
              </a:rPr>
              <a:t>1등급 </a:t>
            </a:r>
            <a:r>
              <a:rPr sz="1200" b="0" i="0" dirty="0" err="1">
                <a:solidFill>
                  <a:srgbClr val="3A372F"/>
                </a:solidFill>
                <a:latin typeface="맑은 고딕"/>
                <a:ea typeface="맑은 고딕"/>
                <a:cs typeface="맑은 고딕"/>
              </a:rPr>
              <a:t>비율이</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상위</a:t>
            </a:r>
            <a:r>
              <a:rPr sz="1200" b="0" i="0" dirty="0">
                <a:solidFill>
                  <a:srgbClr val="3A372F"/>
                </a:solidFill>
                <a:latin typeface="맑은 고딕"/>
                <a:ea typeface="맑은 고딕"/>
                <a:cs typeface="맑은 고딕"/>
              </a:rPr>
              <a:t> 4%에서 10%로 </a:t>
            </a:r>
            <a:r>
              <a:rPr sz="1200" b="0" i="0" dirty="0" err="1">
                <a:solidFill>
                  <a:srgbClr val="3A372F"/>
                </a:solidFill>
                <a:latin typeface="맑은 고딕"/>
                <a:ea typeface="맑은 고딕"/>
                <a:cs typeface="맑은 고딕"/>
              </a:rPr>
              <a:t>늘어</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내신만으로는</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우열을</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가리기</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어려워집니다</a:t>
            </a:r>
            <a:r>
              <a:rPr sz="1200" b="0" i="0" dirty="0">
                <a:solidFill>
                  <a:srgbClr val="3A372F"/>
                </a:solidFill>
                <a:latin typeface="맑은 고딕"/>
                <a:ea typeface="맑은 고딕"/>
                <a:cs typeface="맑은 고딕"/>
              </a:rPr>
              <a:t>.</a:t>
            </a:r>
          </a:p>
        </p:txBody>
      </p:sp>
      <p:sp>
        <p:nvSpPr>
          <p:cNvPr id="10" name="Rectangle 9"/>
          <p:cNvSpPr/>
          <p:nvPr/>
        </p:nvSpPr>
        <p:spPr>
          <a:xfrm>
            <a:off x="4690872" y="2212848"/>
            <a:ext cx="3584448" cy="2121408"/>
          </a:xfrm>
          <a:prstGeom prst="rect">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4690872" y="2212848"/>
            <a:ext cx="3584448" cy="82296"/>
          </a:xfrm>
          <a:prstGeom prst="rect">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7406640" y="2468880"/>
            <a:ext cx="640080" cy="365760"/>
          </a:xfrm>
          <a:prstGeom prst="rect">
            <a:avLst/>
          </a:prstGeom>
          <a:noFill/>
        </p:spPr>
        <p:txBody>
          <a:bodyPr wrap="square" lIns="0" tIns="0" rIns="0" bIns="0" anchor="t">
            <a:spAutoFit/>
          </a:bodyPr>
          <a:lstStyle/>
          <a:p>
            <a:pPr algn="r"/>
            <a:r>
              <a:rPr sz="1300" b="1" i="0">
                <a:solidFill>
                  <a:srgbClr val="B99950"/>
                </a:solidFill>
                <a:latin typeface="Times New Roman"/>
                <a:ea typeface="Times New Roman"/>
                <a:cs typeface="Times New Roman"/>
              </a:rPr>
              <a:t>02</a:t>
            </a:r>
          </a:p>
        </p:txBody>
      </p:sp>
      <p:sp>
        <p:nvSpPr>
          <p:cNvPr id="13" name="TextBox 12"/>
          <p:cNvSpPr txBox="1"/>
          <p:nvPr/>
        </p:nvSpPr>
        <p:spPr>
          <a:xfrm>
            <a:off x="5074920" y="2487168"/>
            <a:ext cx="2852928" cy="457200"/>
          </a:xfrm>
          <a:prstGeom prst="rect">
            <a:avLst/>
          </a:prstGeom>
          <a:noFill/>
        </p:spPr>
        <p:txBody>
          <a:bodyPr wrap="square" lIns="0" tIns="0" rIns="0" bIns="0" anchor="t">
            <a:spAutoFit/>
          </a:bodyPr>
          <a:lstStyle/>
          <a:p>
            <a:pPr algn="l"/>
            <a:r>
              <a:rPr sz="1800" b="1" i="0">
                <a:solidFill>
                  <a:srgbClr val="1A1A1A"/>
                </a:solidFill>
                <a:latin typeface="맑은 고딕"/>
                <a:ea typeface="맑은 고딕"/>
                <a:cs typeface="맑은 고딕"/>
              </a:rPr>
              <a:t>통합형 수능</a:t>
            </a:r>
          </a:p>
        </p:txBody>
      </p:sp>
      <p:sp>
        <p:nvSpPr>
          <p:cNvPr id="14" name="TextBox 13"/>
          <p:cNvSpPr txBox="1"/>
          <p:nvPr/>
        </p:nvSpPr>
        <p:spPr>
          <a:xfrm>
            <a:off x="5074920" y="3054096"/>
            <a:ext cx="2971800" cy="714042"/>
          </a:xfrm>
          <a:prstGeom prst="rect">
            <a:avLst/>
          </a:prstGeom>
          <a:noFill/>
        </p:spPr>
        <p:txBody>
          <a:bodyPr wrap="square" lIns="0" tIns="0" rIns="0" bIns="0" anchor="t">
            <a:spAutoFit/>
          </a:bodyPr>
          <a:lstStyle/>
          <a:p>
            <a:pPr algn="l">
              <a:lnSpc>
                <a:spcPct val="134000"/>
              </a:lnSpc>
            </a:pPr>
            <a:r>
              <a:rPr sz="1200" b="0" i="0" dirty="0" err="1">
                <a:solidFill>
                  <a:srgbClr val="3A372F"/>
                </a:solidFill>
                <a:latin typeface="맑은 고딕"/>
                <a:ea typeface="맑은 고딕"/>
                <a:cs typeface="맑은 고딕"/>
              </a:rPr>
              <a:t>선택과목이</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사라지고</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통합사회·통합과학이</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도입됩니다</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모두가</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같은</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시험을</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보면서</a:t>
            </a:r>
            <a:r>
              <a:rPr sz="1200" b="0" i="0" dirty="0">
                <a:solidFill>
                  <a:srgbClr val="3A372F"/>
                </a:solidFill>
                <a:latin typeface="맑은 고딕"/>
                <a:ea typeface="맑은 고딕"/>
                <a:cs typeface="맑은 고딕"/>
              </a:rPr>
              <a:t> </a:t>
            </a:r>
            <a:endParaRPr lang="en-US" sz="1200" b="0" i="0" dirty="0">
              <a:solidFill>
                <a:srgbClr val="3A372F"/>
              </a:solidFill>
              <a:latin typeface="맑은 고딕"/>
              <a:ea typeface="맑은 고딕"/>
              <a:cs typeface="맑은 고딕"/>
            </a:endParaRPr>
          </a:p>
          <a:p>
            <a:pPr algn="l">
              <a:lnSpc>
                <a:spcPct val="134000"/>
              </a:lnSpc>
            </a:pPr>
            <a:r>
              <a:rPr sz="1200" b="0" i="0" dirty="0" err="1">
                <a:solidFill>
                  <a:srgbClr val="3A372F"/>
                </a:solidFill>
                <a:latin typeface="맑은 고딕"/>
                <a:ea typeface="맑은 고딕"/>
                <a:cs typeface="맑은 고딕"/>
              </a:rPr>
              <a:t>수능</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한</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줄로는</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변별이</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더</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어려워집니다</a:t>
            </a:r>
            <a:r>
              <a:rPr sz="1200" b="0" i="0" dirty="0">
                <a:solidFill>
                  <a:srgbClr val="3A372F"/>
                </a:solidFill>
                <a:latin typeface="맑은 고딕"/>
                <a:ea typeface="맑은 고딕"/>
                <a:cs typeface="맑은 고딕"/>
              </a:rPr>
              <a:t>.</a:t>
            </a:r>
          </a:p>
        </p:txBody>
      </p:sp>
      <p:sp>
        <p:nvSpPr>
          <p:cNvPr id="15" name="Rectangle 14"/>
          <p:cNvSpPr/>
          <p:nvPr/>
        </p:nvSpPr>
        <p:spPr>
          <a:xfrm>
            <a:off x="8513064" y="2212848"/>
            <a:ext cx="3584448" cy="2121408"/>
          </a:xfrm>
          <a:prstGeom prst="rect">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8513064" y="2212848"/>
            <a:ext cx="3584448" cy="82296"/>
          </a:xfrm>
          <a:prstGeom prst="rect">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11228832" y="2468880"/>
            <a:ext cx="640080" cy="365760"/>
          </a:xfrm>
          <a:prstGeom prst="rect">
            <a:avLst/>
          </a:prstGeom>
          <a:noFill/>
        </p:spPr>
        <p:txBody>
          <a:bodyPr wrap="square" lIns="0" tIns="0" rIns="0" bIns="0" anchor="t">
            <a:spAutoFit/>
          </a:bodyPr>
          <a:lstStyle/>
          <a:p>
            <a:pPr algn="r"/>
            <a:r>
              <a:rPr sz="1300" b="1" i="0">
                <a:solidFill>
                  <a:srgbClr val="B99950"/>
                </a:solidFill>
                <a:latin typeface="Times New Roman"/>
                <a:ea typeface="Times New Roman"/>
                <a:cs typeface="Times New Roman"/>
              </a:rPr>
              <a:t>03</a:t>
            </a:r>
          </a:p>
        </p:txBody>
      </p:sp>
      <p:sp>
        <p:nvSpPr>
          <p:cNvPr id="18" name="TextBox 17"/>
          <p:cNvSpPr txBox="1"/>
          <p:nvPr/>
        </p:nvSpPr>
        <p:spPr>
          <a:xfrm>
            <a:off x="8897112" y="2487168"/>
            <a:ext cx="2852928" cy="457200"/>
          </a:xfrm>
          <a:prstGeom prst="rect">
            <a:avLst/>
          </a:prstGeom>
          <a:noFill/>
        </p:spPr>
        <p:txBody>
          <a:bodyPr wrap="square" lIns="0" tIns="0" rIns="0" bIns="0" anchor="t">
            <a:spAutoFit/>
          </a:bodyPr>
          <a:lstStyle/>
          <a:p>
            <a:pPr algn="l"/>
            <a:r>
              <a:rPr sz="1800" b="1" i="0">
                <a:solidFill>
                  <a:srgbClr val="1A1A1A"/>
                </a:solidFill>
                <a:latin typeface="맑은 고딕"/>
                <a:ea typeface="맑은 고딕"/>
                <a:cs typeface="맑은 고딕"/>
              </a:rPr>
              <a:t>고교학점제</a:t>
            </a:r>
          </a:p>
        </p:txBody>
      </p:sp>
      <p:sp>
        <p:nvSpPr>
          <p:cNvPr id="19" name="TextBox 18"/>
          <p:cNvSpPr txBox="1"/>
          <p:nvPr/>
        </p:nvSpPr>
        <p:spPr>
          <a:xfrm>
            <a:off x="8897112" y="3054096"/>
            <a:ext cx="2834640" cy="1188720"/>
          </a:xfrm>
          <a:prstGeom prst="rect">
            <a:avLst/>
          </a:prstGeom>
          <a:noFill/>
        </p:spPr>
        <p:txBody>
          <a:bodyPr wrap="square" lIns="0" tIns="0" rIns="0" bIns="0" anchor="t">
            <a:spAutoFit/>
          </a:bodyPr>
          <a:lstStyle/>
          <a:p>
            <a:pPr algn="l">
              <a:lnSpc>
                <a:spcPct val="134000"/>
              </a:lnSpc>
            </a:pPr>
            <a:r>
              <a:rPr sz="1200" b="0" i="0" dirty="0" err="1">
                <a:solidFill>
                  <a:srgbClr val="3A372F"/>
                </a:solidFill>
                <a:latin typeface="맑은 고딕"/>
                <a:ea typeface="맑은 고딕"/>
                <a:cs typeface="맑은 고딕"/>
              </a:rPr>
              <a:t>학생이</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직접</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과목을</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골라</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듣는</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고교학점제가</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전면</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시행됩니다</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무엇을</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선택하고</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어떻게</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채웠는지’가</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그대로</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기록에</a:t>
            </a:r>
            <a:r>
              <a:rPr sz="1200" b="0" i="0" dirty="0">
                <a:solidFill>
                  <a:srgbClr val="3A372F"/>
                </a:solidFill>
                <a:latin typeface="맑은 고딕"/>
                <a:ea typeface="맑은 고딕"/>
                <a:cs typeface="맑은 고딕"/>
              </a:rPr>
              <a:t> </a:t>
            </a:r>
            <a:r>
              <a:rPr sz="1200" b="0" i="0" dirty="0" err="1">
                <a:solidFill>
                  <a:srgbClr val="3A372F"/>
                </a:solidFill>
                <a:latin typeface="맑은 고딕"/>
                <a:ea typeface="맑은 고딕"/>
                <a:cs typeface="맑은 고딕"/>
              </a:rPr>
              <a:t>남습니다</a:t>
            </a:r>
            <a:r>
              <a:rPr sz="1200" b="0" i="0" dirty="0">
                <a:solidFill>
                  <a:srgbClr val="3A372F"/>
                </a:solidFill>
                <a:latin typeface="맑은 고딕"/>
                <a:ea typeface="맑은 고딕"/>
                <a:cs typeface="맑은 고딕"/>
              </a:rPr>
              <a:t>.</a:t>
            </a:r>
          </a:p>
        </p:txBody>
      </p:sp>
      <p:sp>
        <p:nvSpPr>
          <p:cNvPr id="20" name="Rounded Rectangle 19"/>
          <p:cNvSpPr/>
          <p:nvPr/>
        </p:nvSpPr>
        <p:spPr>
          <a:xfrm>
            <a:off x="883920" y="4663440"/>
            <a:ext cx="10424160" cy="1207008"/>
          </a:xfrm>
          <a:prstGeom prst="roundRect">
            <a:avLst>
              <a:gd name="adj" fmla="val 8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1828800" y="4921758"/>
            <a:ext cx="8778240" cy="718979"/>
          </a:xfrm>
          <a:prstGeom prst="rect">
            <a:avLst/>
          </a:prstGeom>
          <a:noFill/>
        </p:spPr>
        <p:txBody>
          <a:bodyPr wrap="square" lIns="0" tIns="0" rIns="0" bIns="0" anchor="t">
            <a:spAutoFit/>
          </a:bodyPr>
          <a:lstStyle/>
          <a:p>
            <a:pPr algn="l">
              <a:lnSpc>
                <a:spcPct val="130000"/>
              </a:lnSpc>
              <a:spcAft>
                <a:spcPts val="300"/>
              </a:spcAft>
            </a:pPr>
            <a:r>
              <a:rPr b="1" i="0" dirty="0" err="1">
                <a:solidFill>
                  <a:srgbClr val="FCF4E2"/>
                </a:solidFill>
                <a:latin typeface="맑은 고딕"/>
                <a:ea typeface="맑은 고딕"/>
                <a:cs typeface="맑은 고딕"/>
              </a:rPr>
              <a:t>내신·수능의</a:t>
            </a:r>
            <a:r>
              <a:rPr b="1" i="0" dirty="0">
                <a:solidFill>
                  <a:srgbClr val="FCF4E2"/>
                </a:solidFill>
                <a:latin typeface="맑은 고딕"/>
                <a:ea typeface="맑은 고딕"/>
                <a:cs typeface="맑은 고딕"/>
              </a:rPr>
              <a:t> </a:t>
            </a:r>
            <a:r>
              <a:rPr b="1" i="0" dirty="0" err="1">
                <a:solidFill>
                  <a:srgbClr val="FCF4E2"/>
                </a:solidFill>
                <a:latin typeface="맑은 고딕"/>
                <a:ea typeface="맑은 고딕"/>
                <a:cs typeface="맑은 고딕"/>
              </a:rPr>
              <a:t>변별력이</a:t>
            </a:r>
            <a:r>
              <a:rPr b="1" i="0" dirty="0">
                <a:solidFill>
                  <a:srgbClr val="FCF4E2"/>
                </a:solidFill>
                <a:latin typeface="맑은 고딕"/>
                <a:ea typeface="맑은 고딕"/>
                <a:cs typeface="맑은 고딕"/>
              </a:rPr>
              <a:t> </a:t>
            </a:r>
            <a:r>
              <a:rPr b="1" i="0" dirty="0" err="1">
                <a:solidFill>
                  <a:srgbClr val="FCF4E2"/>
                </a:solidFill>
                <a:latin typeface="맑은 고딕"/>
                <a:ea typeface="맑은 고딕"/>
                <a:cs typeface="맑은 고딕"/>
              </a:rPr>
              <a:t>줄어든</a:t>
            </a:r>
            <a:r>
              <a:rPr b="1" i="0" dirty="0">
                <a:solidFill>
                  <a:srgbClr val="FCF4E2"/>
                </a:solidFill>
                <a:latin typeface="맑은 고딕"/>
                <a:ea typeface="맑은 고딕"/>
                <a:cs typeface="맑은 고딕"/>
              </a:rPr>
              <a:t> </a:t>
            </a:r>
            <a:r>
              <a:rPr b="1" i="0" dirty="0" err="1">
                <a:solidFill>
                  <a:srgbClr val="FCF4E2"/>
                </a:solidFill>
                <a:latin typeface="맑은 고딕"/>
                <a:ea typeface="맑은 고딕"/>
                <a:cs typeface="맑은 고딕"/>
              </a:rPr>
              <a:t>자리를</a:t>
            </a:r>
            <a:r>
              <a:rPr b="1" i="0" dirty="0">
                <a:solidFill>
                  <a:srgbClr val="FCF4E2"/>
                </a:solidFill>
                <a:latin typeface="맑은 고딕"/>
                <a:ea typeface="맑은 고딕"/>
                <a:cs typeface="맑은 고딕"/>
              </a:rPr>
              <a:t>, </a:t>
            </a:r>
            <a:r>
              <a:rPr b="1" i="0" dirty="0" err="1">
                <a:solidFill>
                  <a:srgbClr val="FCF4E2"/>
                </a:solidFill>
                <a:latin typeface="맑은 고딕"/>
                <a:ea typeface="맑은 고딕"/>
                <a:cs typeface="맑은 고딕"/>
              </a:rPr>
              <a:t>대학은</a:t>
            </a:r>
            <a:r>
              <a:rPr b="1" i="0" dirty="0">
                <a:solidFill>
                  <a:srgbClr val="FCF4E2"/>
                </a:solidFill>
                <a:latin typeface="맑은 고딕"/>
                <a:ea typeface="맑은 고딕"/>
                <a:cs typeface="맑은 고딕"/>
              </a:rPr>
              <a:t> </a:t>
            </a:r>
            <a:r>
              <a:rPr b="1" i="0" dirty="0" err="1">
                <a:solidFill>
                  <a:srgbClr val="B99950"/>
                </a:solidFill>
                <a:latin typeface="맑은 고딕"/>
                <a:ea typeface="맑은 고딕"/>
                <a:cs typeface="맑은 고딕"/>
              </a:rPr>
              <a:t>학교생활기록부</a:t>
            </a:r>
            <a:r>
              <a:rPr b="1" i="0" dirty="0" err="1">
                <a:solidFill>
                  <a:srgbClr val="FCF4E2"/>
                </a:solidFill>
                <a:latin typeface="맑은 고딕"/>
                <a:ea typeface="맑은 고딕"/>
                <a:cs typeface="맑은 고딕"/>
              </a:rPr>
              <a:t>로</a:t>
            </a:r>
            <a:r>
              <a:rPr b="1" i="0" dirty="0">
                <a:solidFill>
                  <a:srgbClr val="FCF4E2"/>
                </a:solidFill>
                <a:latin typeface="맑은 고딕"/>
                <a:ea typeface="맑은 고딕"/>
                <a:cs typeface="맑은 고딕"/>
              </a:rPr>
              <a:t> </a:t>
            </a:r>
            <a:r>
              <a:rPr b="1" i="0" dirty="0" err="1">
                <a:solidFill>
                  <a:srgbClr val="FCF4E2"/>
                </a:solidFill>
                <a:latin typeface="맑은 고딕"/>
                <a:ea typeface="맑은 고딕"/>
                <a:cs typeface="맑은 고딕"/>
              </a:rPr>
              <a:t>채웁니다</a:t>
            </a:r>
            <a:r>
              <a:rPr b="1" i="0" dirty="0">
                <a:solidFill>
                  <a:srgbClr val="FCF4E2"/>
                </a:solidFill>
                <a:latin typeface="맑은 고딕"/>
                <a:ea typeface="맑은 고딕"/>
                <a:cs typeface="맑은 고딕"/>
              </a:rPr>
              <a:t>.</a:t>
            </a:r>
          </a:p>
          <a:p>
            <a:pPr algn="l">
              <a:lnSpc>
                <a:spcPct val="130000"/>
              </a:lnSpc>
            </a:pPr>
            <a:r>
              <a:rPr b="0" i="0" dirty="0" err="1">
                <a:solidFill>
                  <a:srgbClr val="C6BFA8"/>
                </a:solidFill>
                <a:latin typeface="맑은 고딕"/>
                <a:ea typeface="맑은 고딕"/>
                <a:cs typeface="맑은 고딕"/>
              </a:rPr>
              <a:t>이제</a:t>
            </a:r>
            <a:r>
              <a:rPr b="0" i="0" dirty="0">
                <a:solidFill>
                  <a:srgbClr val="C6BFA8"/>
                </a:solidFill>
                <a:latin typeface="맑은 고딕"/>
                <a:ea typeface="맑은 고딕"/>
                <a:cs typeface="맑은 고딕"/>
              </a:rPr>
              <a:t> </a:t>
            </a:r>
            <a:r>
              <a:rPr b="1" i="0" dirty="0" err="1">
                <a:solidFill>
                  <a:srgbClr val="B99950"/>
                </a:solidFill>
                <a:latin typeface="맑은 고딕"/>
                <a:ea typeface="맑은 고딕"/>
                <a:cs typeface="맑은 고딕"/>
              </a:rPr>
              <a:t>생기부</a:t>
            </a:r>
            <a:r>
              <a:rPr b="1" i="0" dirty="0">
                <a:solidFill>
                  <a:srgbClr val="B99950"/>
                </a:solidFill>
                <a:latin typeface="맑은 고딕"/>
                <a:ea typeface="맑은 고딕"/>
                <a:cs typeface="맑은 고딕"/>
              </a:rPr>
              <a:t> </a:t>
            </a:r>
            <a:r>
              <a:rPr b="1" i="0" dirty="0" err="1">
                <a:solidFill>
                  <a:srgbClr val="B99950"/>
                </a:solidFill>
                <a:latin typeface="맑은 고딕"/>
                <a:ea typeface="맑은 고딕"/>
                <a:cs typeface="맑은 고딕"/>
              </a:rPr>
              <a:t>관리</a:t>
            </a:r>
            <a:r>
              <a:rPr b="1" i="0" dirty="0">
                <a:solidFill>
                  <a:srgbClr val="B99950"/>
                </a:solidFill>
                <a:latin typeface="맑은 고딕"/>
                <a:ea typeface="맑은 고딕"/>
                <a:cs typeface="맑은 고딕"/>
              </a:rPr>
              <a:t> </a:t>
            </a:r>
            <a:r>
              <a:rPr b="1" i="0" dirty="0" err="1">
                <a:solidFill>
                  <a:srgbClr val="B99950"/>
                </a:solidFill>
                <a:latin typeface="맑은 고딕"/>
                <a:ea typeface="맑은 고딕"/>
                <a:cs typeface="맑은 고딕"/>
              </a:rPr>
              <a:t>없이는</a:t>
            </a:r>
            <a:r>
              <a:rPr b="1" i="0" dirty="0">
                <a:solidFill>
                  <a:srgbClr val="B99950"/>
                </a:solidFill>
                <a:latin typeface="맑은 고딕"/>
                <a:ea typeface="맑은 고딕"/>
                <a:cs typeface="맑은 고딕"/>
              </a:rPr>
              <a:t> </a:t>
            </a:r>
            <a:r>
              <a:rPr b="1" i="0" dirty="0" err="1">
                <a:solidFill>
                  <a:srgbClr val="B99950"/>
                </a:solidFill>
                <a:latin typeface="맑은 고딕"/>
                <a:ea typeface="맑은 고딕"/>
                <a:cs typeface="맑은 고딕"/>
              </a:rPr>
              <a:t>상위권</a:t>
            </a:r>
            <a:r>
              <a:rPr b="1" i="0" dirty="0">
                <a:solidFill>
                  <a:srgbClr val="B99950"/>
                </a:solidFill>
                <a:latin typeface="맑은 고딕"/>
                <a:ea typeface="맑은 고딕"/>
                <a:cs typeface="맑은 고딕"/>
              </a:rPr>
              <a:t> </a:t>
            </a:r>
            <a:r>
              <a:rPr b="1" i="0" dirty="0" err="1">
                <a:solidFill>
                  <a:srgbClr val="B99950"/>
                </a:solidFill>
                <a:latin typeface="맑은 고딕"/>
                <a:ea typeface="맑은 고딕"/>
                <a:cs typeface="맑은 고딕"/>
              </a:rPr>
              <a:t>대학</a:t>
            </a:r>
            <a:r>
              <a:rPr b="1" i="0" dirty="0">
                <a:solidFill>
                  <a:srgbClr val="B99950"/>
                </a:solidFill>
                <a:latin typeface="맑은 고딕"/>
                <a:ea typeface="맑은 고딕"/>
                <a:cs typeface="맑은 고딕"/>
              </a:rPr>
              <a:t> </a:t>
            </a:r>
            <a:r>
              <a:rPr b="1" i="0" dirty="0" err="1">
                <a:solidFill>
                  <a:srgbClr val="B99950"/>
                </a:solidFill>
                <a:latin typeface="맑은 고딕"/>
                <a:ea typeface="맑은 고딕"/>
                <a:cs typeface="맑은 고딕"/>
              </a:rPr>
              <a:t>진학이</a:t>
            </a:r>
            <a:r>
              <a:rPr b="1" i="0" dirty="0">
                <a:solidFill>
                  <a:srgbClr val="B99950"/>
                </a:solidFill>
                <a:latin typeface="맑은 고딕"/>
                <a:ea typeface="맑은 고딕"/>
                <a:cs typeface="맑은 고딕"/>
              </a:rPr>
              <a:t> </a:t>
            </a:r>
            <a:r>
              <a:rPr b="1" i="0" dirty="0" err="1">
                <a:solidFill>
                  <a:srgbClr val="B99950"/>
                </a:solidFill>
                <a:latin typeface="맑은 고딕"/>
                <a:ea typeface="맑은 고딕"/>
                <a:cs typeface="맑은 고딕"/>
              </a:rPr>
              <a:t>어렵습니다</a:t>
            </a:r>
            <a:r>
              <a:rPr b="1" i="0" dirty="0">
                <a:solidFill>
                  <a:srgbClr val="B99950"/>
                </a:solidFill>
                <a:latin typeface="맑은 고딕"/>
                <a:ea typeface="맑은 고딕"/>
                <a:cs typeface="맑은 고딕"/>
              </a:rPr>
              <a:t>.</a:t>
            </a:r>
          </a:p>
        </p:txBody>
      </p:sp>
      <p:sp>
        <p:nvSpPr>
          <p:cNvPr id="24" name="TextBox 23"/>
          <p:cNvSpPr txBox="1"/>
          <p:nvPr/>
        </p:nvSpPr>
        <p:spPr>
          <a:xfrm>
            <a:off x="868680" y="6163056"/>
            <a:ext cx="10424160" cy="365760"/>
          </a:xfrm>
          <a:prstGeom prst="rect">
            <a:avLst/>
          </a:prstGeom>
          <a:noFill/>
        </p:spPr>
        <p:txBody>
          <a:bodyPr wrap="square" lIns="0" tIns="0" rIns="0" bIns="0" anchor="t">
            <a:spAutoFit/>
          </a:bodyPr>
          <a:lstStyle/>
          <a:p>
            <a:pPr algn="l"/>
            <a:r>
              <a:rPr sz="1150" b="1" i="0">
                <a:solidFill>
                  <a:srgbClr val="1A1A1A"/>
                </a:solidFill>
                <a:latin typeface="맑은 고딕"/>
                <a:ea typeface="맑은 고딕"/>
                <a:cs typeface="맑은 고딕"/>
              </a:rPr>
              <a:t>상위 15개 대학 중 8곳이 이미 정시에서도 학생부를 반영</a:t>
            </a:r>
            <a:r>
              <a:rPr sz="1150" b="0" i="0">
                <a:solidFill>
                  <a:srgbClr val="6F6A5C"/>
                </a:solidFill>
                <a:latin typeface="맑은 고딕"/>
                <a:ea typeface="맑은 고딕"/>
                <a:cs typeface="맑은 고딕"/>
              </a:rPr>
              <a:t>합니다(서울대·고려대·연세대 포함). 생기부는 더 이상 수시만의 영역이 아닙니다.</a:t>
            </a:r>
          </a:p>
        </p:txBody>
      </p:sp>
      <p:sp>
        <p:nvSpPr>
          <p:cNvPr id="25" name="TextBox 24"/>
          <p:cNvSpPr txBox="1"/>
          <p:nvPr/>
        </p:nvSpPr>
        <p:spPr>
          <a:xfrm>
            <a:off x="868680" y="6437376"/>
            <a:ext cx="6400800" cy="274320"/>
          </a:xfrm>
          <a:prstGeom prst="rect">
            <a:avLst/>
          </a:prstGeom>
          <a:noFill/>
        </p:spPr>
        <p:txBody>
          <a:bodyPr wrap="square" lIns="0" tIns="0" rIns="0" bIns="0" anchor="t">
            <a:spAutoFit/>
          </a:bodyPr>
          <a:lstStyle/>
          <a:p>
            <a:pPr algn="l"/>
            <a:r>
              <a:rPr sz="900" b="0" i="0" spc="30">
                <a:solidFill>
                  <a:srgbClr val="A89F8C"/>
                </a:solidFill>
                <a:latin typeface="맑은 고딕"/>
                <a:ea typeface="맑은 고딕"/>
                <a:cs typeface="맑은 고딕"/>
              </a:rPr>
              <a:t>［학원명］</a:t>
            </a:r>
          </a:p>
        </p:txBody>
      </p:sp>
      <p:sp>
        <p:nvSpPr>
          <p:cNvPr id="26" name="TextBox 25"/>
          <p:cNvSpPr txBox="1"/>
          <p:nvPr/>
        </p:nvSpPr>
        <p:spPr>
          <a:xfrm>
            <a:off x="10058400" y="6437376"/>
            <a:ext cx="1307592" cy="274320"/>
          </a:xfrm>
          <a:prstGeom prst="rect">
            <a:avLst/>
          </a:prstGeom>
          <a:noFill/>
        </p:spPr>
        <p:txBody>
          <a:bodyPr wrap="square" lIns="0" tIns="0" rIns="0" bIns="0" anchor="t">
            <a:spAutoFit/>
          </a:bodyPr>
          <a:lstStyle/>
          <a:p>
            <a:pPr algn="r"/>
            <a:r>
              <a:rPr sz="900" b="0" i="0">
                <a:solidFill>
                  <a:srgbClr val="A89F8C"/>
                </a:solidFill>
                <a:latin typeface="맑은 고딕"/>
                <a:ea typeface="맑은 고딕"/>
                <a:cs typeface="맑은 고딕"/>
              </a:rPr>
              <a:t>02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868680" y="749808"/>
            <a:ext cx="8229600" cy="320040"/>
          </a:xfrm>
          <a:prstGeom prst="rect">
            <a:avLst/>
          </a:prstGeom>
          <a:noFill/>
        </p:spPr>
        <p:txBody>
          <a:bodyPr wrap="square" lIns="0" tIns="0" rIns="0" bIns="0" anchor="t">
            <a:spAutoFit/>
          </a:bodyPr>
          <a:lstStyle/>
          <a:p>
            <a:pPr algn="l"/>
            <a:r>
              <a:rPr sz="1150" b="1" i="0" spc="300">
                <a:solidFill>
                  <a:srgbClr val="8A6F2E"/>
                </a:solidFill>
                <a:latin typeface="맑은 고딕"/>
                <a:ea typeface="맑은 고딕"/>
                <a:cs typeface="맑은 고딕"/>
              </a:rPr>
              <a:t>TOP UNIVERSITIES · 2028</a:t>
            </a:r>
          </a:p>
        </p:txBody>
      </p:sp>
      <p:sp>
        <p:nvSpPr>
          <p:cNvPr id="4" name="TextBox 3"/>
          <p:cNvSpPr txBox="1"/>
          <p:nvPr/>
        </p:nvSpPr>
        <p:spPr>
          <a:xfrm>
            <a:off x="868680" y="1115568"/>
            <a:ext cx="10515600" cy="822960"/>
          </a:xfrm>
          <a:prstGeom prst="rect">
            <a:avLst/>
          </a:prstGeom>
          <a:noFill/>
        </p:spPr>
        <p:txBody>
          <a:bodyPr wrap="square" lIns="0" tIns="0" rIns="0" bIns="0" anchor="t">
            <a:spAutoFit/>
          </a:bodyPr>
          <a:lstStyle/>
          <a:p>
            <a:pPr algn="l"/>
            <a:r>
              <a:rPr sz="3000" b="1" i="0" dirty="0" err="1">
                <a:solidFill>
                  <a:srgbClr val="1A1A1A"/>
                </a:solidFill>
                <a:latin typeface="맑은 고딕"/>
                <a:ea typeface="맑은 고딕"/>
                <a:cs typeface="맑은 고딕"/>
              </a:rPr>
              <a:t>서울대·연세대·고려대는</a:t>
            </a:r>
            <a:r>
              <a:rPr sz="3000" b="1" i="0" dirty="0">
                <a:solidFill>
                  <a:srgbClr val="1A1A1A"/>
                </a:solidFill>
                <a:latin typeface="맑은 고딕"/>
                <a:ea typeface="맑은 고딕"/>
                <a:cs typeface="맑은 고딕"/>
              </a:rPr>
              <a:t> </a:t>
            </a:r>
            <a:r>
              <a:rPr sz="3000" b="1" i="0" dirty="0" err="1">
                <a:solidFill>
                  <a:srgbClr val="8A6F2E"/>
                </a:solidFill>
                <a:latin typeface="맑은 고딕"/>
                <a:ea typeface="맑은 고딕"/>
                <a:cs typeface="맑은 고딕"/>
              </a:rPr>
              <a:t>생기부</a:t>
            </a:r>
            <a:r>
              <a:rPr sz="3000" b="1" i="0" dirty="0" err="1">
                <a:solidFill>
                  <a:srgbClr val="1A1A1A"/>
                </a:solidFill>
                <a:latin typeface="맑은 고딕"/>
                <a:ea typeface="맑은 고딕"/>
                <a:cs typeface="맑은 고딕"/>
              </a:rPr>
              <a:t>를</a:t>
            </a:r>
            <a:r>
              <a:rPr sz="3000" b="1" i="0" dirty="0">
                <a:solidFill>
                  <a:srgbClr val="1A1A1A"/>
                </a:solidFill>
                <a:latin typeface="맑은 고딕"/>
                <a:ea typeface="맑은 고딕"/>
                <a:cs typeface="맑은 고딕"/>
              </a:rPr>
              <a:t> </a:t>
            </a:r>
            <a:r>
              <a:rPr sz="3000" b="1" i="0" dirty="0" err="1">
                <a:solidFill>
                  <a:srgbClr val="1A1A1A"/>
                </a:solidFill>
                <a:latin typeface="맑은 고딕"/>
                <a:ea typeface="맑은 고딕"/>
                <a:cs typeface="맑은 고딕"/>
              </a:rPr>
              <a:t>이렇게</a:t>
            </a:r>
            <a:r>
              <a:rPr sz="3000" b="1" i="0" dirty="0">
                <a:solidFill>
                  <a:srgbClr val="1A1A1A"/>
                </a:solidFill>
                <a:latin typeface="맑은 고딕"/>
                <a:ea typeface="맑은 고딕"/>
                <a:cs typeface="맑은 고딕"/>
              </a:rPr>
              <a:t> </a:t>
            </a:r>
            <a:r>
              <a:rPr sz="3000" b="1" i="0" dirty="0" err="1">
                <a:solidFill>
                  <a:srgbClr val="1A1A1A"/>
                </a:solidFill>
                <a:latin typeface="맑은 고딕"/>
                <a:ea typeface="맑은 고딕"/>
                <a:cs typeface="맑은 고딕"/>
              </a:rPr>
              <a:t>봅니다</a:t>
            </a:r>
            <a:endParaRPr sz="3000" b="1" i="0" dirty="0">
              <a:solidFill>
                <a:srgbClr val="1A1A1A"/>
              </a:solidFill>
              <a:latin typeface="맑은 고딕"/>
              <a:ea typeface="맑은 고딕"/>
              <a:cs typeface="맑은 고딕"/>
            </a:endParaRPr>
          </a:p>
        </p:txBody>
      </p:sp>
      <p:sp>
        <p:nvSpPr>
          <p:cNvPr id="5" name="TextBox 4"/>
          <p:cNvSpPr txBox="1"/>
          <p:nvPr/>
        </p:nvSpPr>
        <p:spPr>
          <a:xfrm>
            <a:off x="868680" y="1783080"/>
            <a:ext cx="10515600" cy="200055"/>
          </a:xfrm>
          <a:prstGeom prst="rect">
            <a:avLst/>
          </a:prstGeom>
          <a:noFill/>
        </p:spPr>
        <p:txBody>
          <a:bodyPr wrap="square" lIns="0" tIns="0" rIns="0" bIns="0" anchor="t">
            <a:spAutoFit/>
          </a:bodyPr>
          <a:lstStyle/>
          <a:p>
            <a:pPr algn="l"/>
            <a:r>
              <a:rPr sz="1300" b="0" i="0" dirty="0" err="1">
                <a:solidFill>
                  <a:srgbClr val="6F6A5C"/>
                </a:solidFill>
                <a:latin typeface="맑은 고딕"/>
                <a:ea typeface="맑은 고딕"/>
                <a:cs typeface="맑은 고딕"/>
              </a:rPr>
              <a:t>최상위권</a:t>
            </a:r>
            <a:r>
              <a:rPr sz="1300" b="0" i="0" dirty="0">
                <a:solidFill>
                  <a:srgbClr val="6F6A5C"/>
                </a:solidFill>
                <a:latin typeface="맑은 고딕"/>
                <a:ea typeface="맑은 고딕"/>
                <a:cs typeface="맑은 고딕"/>
              </a:rPr>
              <a:t> </a:t>
            </a:r>
            <a:r>
              <a:rPr sz="1300" b="0" i="0" dirty="0" err="1">
                <a:solidFill>
                  <a:srgbClr val="6F6A5C"/>
                </a:solidFill>
                <a:latin typeface="맑은 고딕"/>
                <a:ea typeface="맑은 고딕"/>
                <a:cs typeface="맑은 고딕"/>
              </a:rPr>
              <a:t>대학일수록</a:t>
            </a:r>
            <a:r>
              <a:rPr sz="1300" b="0" i="0" dirty="0">
                <a:solidFill>
                  <a:srgbClr val="6F6A5C"/>
                </a:solidFill>
                <a:latin typeface="맑은 고딕"/>
                <a:ea typeface="맑은 고딕"/>
                <a:cs typeface="맑은 고딕"/>
              </a:rPr>
              <a:t> ‘</a:t>
            </a:r>
            <a:r>
              <a:rPr sz="1300" b="0" i="0" dirty="0" err="1">
                <a:solidFill>
                  <a:srgbClr val="6F6A5C"/>
                </a:solidFill>
                <a:latin typeface="맑은 고딕"/>
                <a:ea typeface="맑은 고딕"/>
                <a:cs typeface="맑은 고딕"/>
              </a:rPr>
              <a:t>성적표</a:t>
            </a:r>
            <a:r>
              <a:rPr sz="1300" b="0" i="0" dirty="0">
                <a:solidFill>
                  <a:srgbClr val="6F6A5C"/>
                </a:solidFill>
                <a:latin typeface="맑은 고딕"/>
                <a:ea typeface="맑은 고딕"/>
                <a:cs typeface="맑은 고딕"/>
              </a:rPr>
              <a:t> </a:t>
            </a:r>
            <a:r>
              <a:rPr sz="1300" b="0" i="0" dirty="0" err="1">
                <a:solidFill>
                  <a:srgbClr val="6F6A5C"/>
                </a:solidFill>
                <a:latin typeface="맑은 고딕"/>
                <a:ea typeface="맑은 고딕"/>
                <a:cs typeface="맑은 고딕"/>
              </a:rPr>
              <a:t>너머의</a:t>
            </a:r>
            <a:r>
              <a:rPr sz="1300" b="0" i="0" dirty="0">
                <a:solidFill>
                  <a:srgbClr val="6F6A5C"/>
                </a:solidFill>
                <a:latin typeface="맑은 고딕"/>
                <a:ea typeface="맑은 고딕"/>
                <a:cs typeface="맑은 고딕"/>
              </a:rPr>
              <a:t> </a:t>
            </a:r>
            <a:r>
              <a:rPr sz="1300" b="0" i="0" dirty="0" err="1">
                <a:solidFill>
                  <a:srgbClr val="6F6A5C"/>
                </a:solidFill>
                <a:latin typeface="맑은 고딕"/>
                <a:ea typeface="맑은 고딕"/>
                <a:cs typeface="맑은 고딕"/>
              </a:rPr>
              <a:t>학생’을</a:t>
            </a:r>
            <a:r>
              <a:rPr sz="1300" b="0" i="0" dirty="0">
                <a:solidFill>
                  <a:srgbClr val="6F6A5C"/>
                </a:solidFill>
                <a:latin typeface="맑은 고딕"/>
                <a:ea typeface="맑은 고딕"/>
                <a:cs typeface="맑은 고딕"/>
              </a:rPr>
              <a:t> </a:t>
            </a:r>
            <a:r>
              <a:rPr sz="1300" b="0" i="0" dirty="0" err="1">
                <a:solidFill>
                  <a:srgbClr val="6F6A5C"/>
                </a:solidFill>
                <a:latin typeface="맑은 고딕"/>
                <a:ea typeface="맑은 고딕"/>
                <a:cs typeface="맑은 고딕"/>
              </a:rPr>
              <a:t>봅니다</a:t>
            </a:r>
            <a:r>
              <a:rPr sz="1300" b="0" i="0" dirty="0">
                <a:solidFill>
                  <a:srgbClr val="6F6A5C"/>
                </a:solidFill>
                <a:latin typeface="맑은 고딕"/>
                <a:ea typeface="맑은 고딕"/>
                <a:cs typeface="맑은 고딕"/>
              </a:rPr>
              <a:t>. </a:t>
            </a:r>
          </a:p>
        </p:txBody>
      </p:sp>
      <p:sp>
        <p:nvSpPr>
          <p:cNvPr id="6" name="Rectangle 5"/>
          <p:cNvSpPr/>
          <p:nvPr/>
        </p:nvSpPr>
        <p:spPr>
          <a:xfrm>
            <a:off x="868680" y="2286000"/>
            <a:ext cx="3584448" cy="3246120"/>
          </a:xfrm>
          <a:prstGeom prst="rect">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ounded Rectangle 6"/>
          <p:cNvSpPr/>
          <p:nvPr/>
        </p:nvSpPr>
        <p:spPr>
          <a:xfrm>
            <a:off x="1234440" y="2615184"/>
            <a:ext cx="566928" cy="566928"/>
          </a:xfrm>
          <a:prstGeom prst="roundRect">
            <a:avLst>
              <a:gd name="adj" fmla="val 22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1234440" y="2743200"/>
            <a:ext cx="566928" cy="365760"/>
          </a:xfrm>
          <a:prstGeom prst="rect">
            <a:avLst/>
          </a:prstGeom>
          <a:noFill/>
        </p:spPr>
        <p:txBody>
          <a:bodyPr wrap="square" lIns="0" tIns="0" rIns="0" bIns="0" anchor="t">
            <a:spAutoFit/>
          </a:bodyPr>
          <a:lstStyle/>
          <a:p>
            <a:pPr algn="ctr"/>
            <a:r>
              <a:rPr sz="1300" b="1" i="0" dirty="0" err="1">
                <a:solidFill>
                  <a:srgbClr val="FCF4E2"/>
                </a:solidFill>
                <a:latin typeface="맑은 고딕"/>
                <a:ea typeface="맑은 고딕"/>
                <a:cs typeface="맑은 고딕"/>
              </a:rPr>
              <a:t>서울</a:t>
            </a:r>
            <a:endParaRPr sz="1300" b="1" i="0" dirty="0">
              <a:solidFill>
                <a:srgbClr val="FCF4E2"/>
              </a:solidFill>
              <a:latin typeface="맑은 고딕"/>
              <a:ea typeface="맑은 고딕"/>
              <a:cs typeface="맑은 고딕"/>
            </a:endParaRPr>
          </a:p>
        </p:txBody>
      </p:sp>
      <p:sp>
        <p:nvSpPr>
          <p:cNvPr id="9" name="TextBox 8"/>
          <p:cNvSpPr txBox="1"/>
          <p:nvPr/>
        </p:nvSpPr>
        <p:spPr>
          <a:xfrm>
            <a:off x="1947672" y="2615184"/>
            <a:ext cx="2395728" cy="365760"/>
          </a:xfrm>
          <a:prstGeom prst="rect">
            <a:avLst/>
          </a:prstGeom>
          <a:noFill/>
        </p:spPr>
        <p:txBody>
          <a:bodyPr wrap="square" lIns="0" tIns="0" rIns="0" bIns="0" anchor="t">
            <a:spAutoFit/>
          </a:bodyPr>
          <a:lstStyle/>
          <a:p>
            <a:pPr algn="l"/>
            <a:r>
              <a:rPr sz="1700" b="1" i="0">
                <a:solidFill>
                  <a:srgbClr val="1A1A1A"/>
                </a:solidFill>
                <a:latin typeface="맑은 고딕"/>
                <a:ea typeface="맑은 고딕"/>
                <a:cs typeface="맑은 고딕"/>
              </a:rPr>
              <a:t>서울대학교</a:t>
            </a:r>
          </a:p>
        </p:txBody>
      </p:sp>
      <p:sp>
        <p:nvSpPr>
          <p:cNvPr id="10" name="TextBox 9"/>
          <p:cNvSpPr txBox="1"/>
          <p:nvPr/>
        </p:nvSpPr>
        <p:spPr>
          <a:xfrm>
            <a:off x="1947672" y="2962656"/>
            <a:ext cx="2395728" cy="274320"/>
          </a:xfrm>
          <a:prstGeom prst="rect">
            <a:avLst/>
          </a:prstGeom>
          <a:noFill/>
        </p:spPr>
        <p:txBody>
          <a:bodyPr wrap="square" lIns="0" tIns="0" rIns="0" bIns="0" anchor="t">
            <a:spAutoFit/>
          </a:bodyPr>
          <a:lstStyle/>
          <a:p>
            <a:pPr algn="l"/>
            <a:r>
              <a:rPr sz="950" b="1" i="0" spc="20">
                <a:solidFill>
                  <a:srgbClr val="9A9282"/>
                </a:solidFill>
                <a:latin typeface="맑은 고딕"/>
                <a:ea typeface="맑은 고딕"/>
                <a:cs typeface="맑은 고딕"/>
              </a:rPr>
              <a:t>Seoul Nat’l University</a:t>
            </a:r>
          </a:p>
        </p:txBody>
      </p:sp>
      <p:sp>
        <p:nvSpPr>
          <p:cNvPr id="11" name="Oval 10"/>
          <p:cNvSpPr/>
          <p:nvPr/>
        </p:nvSpPr>
        <p:spPr>
          <a:xfrm>
            <a:off x="1252728" y="3520440"/>
            <a:ext cx="91440" cy="91440"/>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1472184" y="3429000"/>
            <a:ext cx="2624328" cy="640080"/>
          </a:xfrm>
          <a:prstGeom prst="rect">
            <a:avLst/>
          </a:prstGeom>
          <a:noFill/>
        </p:spPr>
        <p:txBody>
          <a:bodyPr wrap="square" lIns="0" tIns="0" rIns="0" bIns="0" anchor="t">
            <a:spAutoFit/>
          </a:bodyPr>
          <a:lstStyle/>
          <a:p>
            <a:pPr algn="l">
              <a:lnSpc>
                <a:spcPct val="122000"/>
              </a:lnSpc>
            </a:pPr>
            <a:r>
              <a:rPr sz="1100" b="0" i="0">
                <a:solidFill>
                  <a:srgbClr val="3A372F"/>
                </a:solidFill>
                <a:latin typeface="맑은 고딕"/>
                <a:ea typeface="맑은 고딕"/>
                <a:cs typeface="맑은 고딕"/>
              </a:rPr>
              <a:t>수시 지역균형·일반 모두 학생부종합전형 — 교과·세특 정성평가</a:t>
            </a:r>
          </a:p>
        </p:txBody>
      </p:sp>
      <p:sp>
        <p:nvSpPr>
          <p:cNvPr id="13" name="Oval 12"/>
          <p:cNvSpPr/>
          <p:nvPr/>
        </p:nvSpPr>
        <p:spPr>
          <a:xfrm>
            <a:off x="1252728" y="4123944"/>
            <a:ext cx="91440" cy="91440"/>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1472184" y="4032504"/>
            <a:ext cx="2624328" cy="640080"/>
          </a:xfrm>
          <a:prstGeom prst="rect">
            <a:avLst/>
          </a:prstGeom>
          <a:noFill/>
        </p:spPr>
        <p:txBody>
          <a:bodyPr wrap="square" lIns="0" tIns="0" rIns="0" bIns="0" anchor="t">
            <a:spAutoFit/>
          </a:bodyPr>
          <a:lstStyle/>
          <a:p>
            <a:pPr algn="l">
              <a:lnSpc>
                <a:spcPct val="122000"/>
              </a:lnSpc>
            </a:pPr>
            <a:r>
              <a:rPr sz="1100" b="0" i="0">
                <a:solidFill>
                  <a:srgbClr val="3A372F"/>
                </a:solidFill>
                <a:latin typeface="맑은 고딕"/>
                <a:ea typeface="맑은 고딕"/>
                <a:cs typeface="맑은 고딕"/>
              </a:rPr>
              <a:t>정시 2단계 교과평가 40% 반영(수능 60%) — 점수만으로 안 뽑음</a:t>
            </a:r>
          </a:p>
        </p:txBody>
      </p:sp>
      <p:sp>
        <p:nvSpPr>
          <p:cNvPr id="15" name="Oval 14"/>
          <p:cNvSpPr/>
          <p:nvPr/>
        </p:nvSpPr>
        <p:spPr>
          <a:xfrm>
            <a:off x="1252728" y="4727448"/>
            <a:ext cx="91440" cy="91440"/>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1472184" y="4693158"/>
            <a:ext cx="2816352" cy="185628"/>
          </a:xfrm>
          <a:prstGeom prst="rect">
            <a:avLst/>
          </a:prstGeom>
          <a:noFill/>
        </p:spPr>
        <p:txBody>
          <a:bodyPr wrap="square" lIns="0" tIns="0" rIns="0" bIns="0" anchor="t">
            <a:spAutoFit/>
          </a:bodyPr>
          <a:lstStyle/>
          <a:p>
            <a:pPr algn="l">
              <a:lnSpc>
                <a:spcPct val="122000"/>
              </a:lnSpc>
            </a:pPr>
            <a:r>
              <a:rPr sz="1100" b="0" i="0" dirty="0" err="1">
                <a:solidFill>
                  <a:srgbClr val="3A372F"/>
                </a:solidFill>
                <a:latin typeface="맑은 고딕"/>
                <a:ea typeface="맑은 고딕"/>
                <a:cs typeface="맑은 고딕"/>
              </a:rPr>
              <a:t>과목</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선택·세특의</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맥락’을</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합격</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근거로</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평가</a:t>
            </a:r>
            <a:endParaRPr sz="1100" b="0" i="0" dirty="0">
              <a:solidFill>
                <a:srgbClr val="3A372F"/>
              </a:solidFill>
              <a:latin typeface="맑은 고딕"/>
              <a:ea typeface="맑은 고딕"/>
              <a:cs typeface="맑은 고딕"/>
            </a:endParaRPr>
          </a:p>
        </p:txBody>
      </p:sp>
      <p:sp>
        <p:nvSpPr>
          <p:cNvPr id="17" name="Rectangle 16"/>
          <p:cNvSpPr/>
          <p:nvPr/>
        </p:nvSpPr>
        <p:spPr>
          <a:xfrm>
            <a:off x="1252728" y="4965192"/>
            <a:ext cx="2816352" cy="18288"/>
          </a:xfrm>
          <a:prstGeom prst="rect">
            <a:avLst/>
          </a:prstGeom>
          <a:solidFill>
            <a:srgbClr val="E2D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1252728" y="5074920"/>
            <a:ext cx="2852928" cy="320040"/>
          </a:xfrm>
          <a:prstGeom prst="rect">
            <a:avLst/>
          </a:prstGeom>
          <a:noFill/>
        </p:spPr>
        <p:txBody>
          <a:bodyPr wrap="square" lIns="0" tIns="0" rIns="0" bIns="0" anchor="t">
            <a:spAutoFit/>
          </a:bodyPr>
          <a:lstStyle/>
          <a:p>
            <a:pPr algn="l"/>
            <a:r>
              <a:rPr sz="1150" b="1" i="0">
                <a:solidFill>
                  <a:srgbClr val="8A6F2E"/>
                </a:solidFill>
                <a:latin typeface="맑은 고딕"/>
                <a:ea typeface="맑은 고딕"/>
                <a:cs typeface="맑은 고딕"/>
              </a:rPr>
              <a:t>정시 교과 40%, 생기부 대학</a:t>
            </a:r>
          </a:p>
        </p:txBody>
      </p:sp>
      <p:sp>
        <p:nvSpPr>
          <p:cNvPr id="19" name="Rectangle 18"/>
          <p:cNvSpPr/>
          <p:nvPr/>
        </p:nvSpPr>
        <p:spPr>
          <a:xfrm>
            <a:off x="4690872" y="2286000"/>
            <a:ext cx="3584448" cy="3246120"/>
          </a:xfrm>
          <a:prstGeom prst="rect">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ounded Rectangle 19"/>
          <p:cNvSpPr/>
          <p:nvPr/>
        </p:nvSpPr>
        <p:spPr>
          <a:xfrm>
            <a:off x="5056632" y="2615184"/>
            <a:ext cx="566928" cy="566928"/>
          </a:xfrm>
          <a:prstGeom prst="roundRect">
            <a:avLst>
              <a:gd name="adj" fmla="val 22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5056632" y="2743200"/>
            <a:ext cx="566928" cy="365760"/>
          </a:xfrm>
          <a:prstGeom prst="rect">
            <a:avLst/>
          </a:prstGeom>
          <a:noFill/>
        </p:spPr>
        <p:txBody>
          <a:bodyPr wrap="square" lIns="0" tIns="0" rIns="0" bIns="0" anchor="t">
            <a:spAutoFit/>
          </a:bodyPr>
          <a:lstStyle/>
          <a:p>
            <a:pPr algn="ctr"/>
            <a:r>
              <a:rPr sz="1300" b="1" i="0">
                <a:solidFill>
                  <a:srgbClr val="FCF4E2"/>
                </a:solidFill>
                <a:latin typeface="맑은 고딕"/>
                <a:ea typeface="맑은 고딕"/>
                <a:cs typeface="맑은 고딕"/>
              </a:rPr>
              <a:t>연세</a:t>
            </a:r>
          </a:p>
        </p:txBody>
      </p:sp>
      <p:sp>
        <p:nvSpPr>
          <p:cNvPr id="22" name="TextBox 21"/>
          <p:cNvSpPr txBox="1"/>
          <p:nvPr/>
        </p:nvSpPr>
        <p:spPr>
          <a:xfrm>
            <a:off x="5769864" y="2615184"/>
            <a:ext cx="2395728" cy="365760"/>
          </a:xfrm>
          <a:prstGeom prst="rect">
            <a:avLst/>
          </a:prstGeom>
          <a:noFill/>
        </p:spPr>
        <p:txBody>
          <a:bodyPr wrap="square" lIns="0" tIns="0" rIns="0" bIns="0" anchor="t">
            <a:spAutoFit/>
          </a:bodyPr>
          <a:lstStyle/>
          <a:p>
            <a:pPr algn="l"/>
            <a:r>
              <a:rPr sz="1700" b="1" i="0">
                <a:solidFill>
                  <a:srgbClr val="1A1A1A"/>
                </a:solidFill>
                <a:latin typeface="맑은 고딕"/>
                <a:ea typeface="맑은 고딕"/>
                <a:cs typeface="맑은 고딕"/>
              </a:rPr>
              <a:t>연세대학교</a:t>
            </a:r>
          </a:p>
        </p:txBody>
      </p:sp>
      <p:sp>
        <p:nvSpPr>
          <p:cNvPr id="23" name="TextBox 22"/>
          <p:cNvSpPr txBox="1"/>
          <p:nvPr/>
        </p:nvSpPr>
        <p:spPr>
          <a:xfrm>
            <a:off x="5769864" y="2962656"/>
            <a:ext cx="2395728" cy="274320"/>
          </a:xfrm>
          <a:prstGeom prst="rect">
            <a:avLst/>
          </a:prstGeom>
          <a:noFill/>
        </p:spPr>
        <p:txBody>
          <a:bodyPr wrap="square" lIns="0" tIns="0" rIns="0" bIns="0" anchor="t">
            <a:spAutoFit/>
          </a:bodyPr>
          <a:lstStyle/>
          <a:p>
            <a:pPr algn="l"/>
            <a:r>
              <a:rPr sz="950" b="1" i="0" spc="20">
                <a:solidFill>
                  <a:srgbClr val="9A9282"/>
                </a:solidFill>
                <a:latin typeface="맑은 고딕"/>
                <a:ea typeface="맑은 고딕"/>
                <a:cs typeface="맑은 고딕"/>
              </a:rPr>
              <a:t>Yonsei University</a:t>
            </a:r>
          </a:p>
        </p:txBody>
      </p:sp>
      <p:sp>
        <p:nvSpPr>
          <p:cNvPr id="24" name="Oval 23"/>
          <p:cNvSpPr/>
          <p:nvPr/>
        </p:nvSpPr>
        <p:spPr>
          <a:xfrm>
            <a:off x="5074920" y="3520440"/>
            <a:ext cx="91440" cy="91440"/>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5294376" y="3429000"/>
            <a:ext cx="2624328" cy="392159"/>
          </a:xfrm>
          <a:prstGeom prst="rect">
            <a:avLst/>
          </a:prstGeom>
          <a:noFill/>
        </p:spPr>
        <p:txBody>
          <a:bodyPr wrap="square" lIns="0" tIns="0" rIns="0" bIns="0" anchor="t">
            <a:spAutoFit/>
          </a:bodyPr>
          <a:lstStyle/>
          <a:p>
            <a:pPr algn="l">
              <a:lnSpc>
                <a:spcPct val="122000"/>
              </a:lnSpc>
            </a:pPr>
            <a:r>
              <a:rPr sz="1100" b="0" i="0" dirty="0" err="1">
                <a:solidFill>
                  <a:srgbClr val="3A372F"/>
                </a:solidFill>
                <a:latin typeface="맑은 고딕"/>
                <a:ea typeface="맑은 고딕"/>
                <a:cs typeface="맑은 고딕"/>
              </a:rPr>
              <a:t>수시</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학생부종합</a:t>
            </a:r>
            <a:r>
              <a:rPr sz="1100" b="0" i="0" dirty="0">
                <a:solidFill>
                  <a:srgbClr val="3A372F"/>
                </a:solidFill>
                <a:latin typeface="맑은 고딕"/>
                <a:ea typeface="맑은 고딕"/>
                <a:cs typeface="맑은 고딕"/>
              </a:rPr>
              <a:t>(</a:t>
            </a:r>
            <a:r>
              <a:rPr sz="1100" b="0" i="0" dirty="0" err="1">
                <a:solidFill>
                  <a:srgbClr val="3A372F"/>
                </a:solidFill>
                <a:latin typeface="맑은 고딕"/>
                <a:ea typeface="맑은 고딕"/>
                <a:cs typeface="맑은 고딕"/>
              </a:rPr>
              <a:t>활동우수형</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등</a:t>
            </a:r>
            <a:r>
              <a:rPr sz="1100" b="0" i="0" dirty="0">
                <a:solidFill>
                  <a:srgbClr val="3A372F"/>
                </a:solidFill>
                <a:latin typeface="맑은 고딕"/>
                <a:ea typeface="맑은 고딕"/>
                <a:cs typeface="맑은 고딕"/>
              </a:rPr>
              <a:t>) </a:t>
            </a:r>
            <a:endParaRPr lang="en-US" sz="1100" b="0" i="0" dirty="0">
              <a:solidFill>
                <a:srgbClr val="3A372F"/>
              </a:solidFill>
              <a:latin typeface="맑은 고딕"/>
              <a:ea typeface="맑은 고딕"/>
              <a:cs typeface="맑은 고딕"/>
            </a:endParaRPr>
          </a:p>
          <a:p>
            <a:pPr algn="l">
              <a:lnSpc>
                <a:spcPct val="122000"/>
              </a:lnSpc>
            </a:pPr>
            <a:r>
              <a:rPr sz="1100" b="0" i="0" dirty="0" err="1">
                <a:solidFill>
                  <a:srgbClr val="3A372F"/>
                </a:solidFill>
                <a:latin typeface="맑은 고딕"/>
                <a:ea typeface="맑은 고딕"/>
                <a:cs typeface="맑은 고딕"/>
              </a:rPr>
              <a:t>학업·진로역량</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종합</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평가</a:t>
            </a:r>
            <a:endParaRPr sz="1100" b="0" i="0" dirty="0">
              <a:solidFill>
                <a:srgbClr val="3A372F"/>
              </a:solidFill>
              <a:latin typeface="맑은 고딕"/>
              <a:ea typeface="맑은 고딕"/>
              <a:cs typeface="맑은 고딕"/>
            </a:endParaRPr>
          </a:p>
        </p:txBody>
      </p:sp>
      <p:sp>
        <p:nvSpPr>
          <p:cNvPr id="26" name="Oval 25"/>
          <p:cNvSpPr/>
          <p:nvPr/>
        </p:nvSpPr>
        <p:spPr>
          <a:xfrm>
            <a:off x="5074920" y="4123944"/>
            <a:ext cx="91440" cy="91440"/>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5294376" y="4032504"/>
            <a:ext cx="2624328" cy="392159"/>
          </a:xfrm>
          <a:prstGeom prst="rect">
            <a:avLst/>
          </a:prstGeom>
          <a:noFill/>
        </p:spPr>
        <p:txBody>
          <a:bodyPr wrap="square" lIns="0" tIns="0" rIns="0" bIns="0" anchor="t">
            <a:spAutoFit/>
          </a:bodyPr>
          <a:lstStyle/>
          <a:p>
            <a:pPr algn="l">
              <a:lnSpc>
                <a:spcPct val="122000"/>
              </a:lnSpc>
            </a:pPr>
            <a:r>
              <a:rPr sz="1100" b="0" i="0" dirty="0" err="1">
                <a:solidFill>
                  <a:srgbClr val="3A372F"/>
                </a:solidFill>
                <a:latin typeface="맑은 고딕"/>
                <a:ea typeface="맑은 고딕"/>
                <a:cs typeface="맑은 고딕"/>
              </a:rPr>
              <a:t>정시에서도</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학생부</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반영</a:t>
            </a:r>
            <a:r>
              <a:rPr sz="1100" b="0" i="0" dirty="0">
                <a:solidFill>
                  <a:srgbClr val="3A372F"/>
                </a:solidFill>
                <a:latin typeface="맑은 고딕"/>
                <a:ea typeface="맑은 고딕"/>
                <a:cs typeface="맑은 고딕"/>
              </a:rPr>
              <a:t> </a:t>
            </a:r>
            <a:endParaRPr lang="en-US" sz="1100" b="0" i="0" dirty="0">
              <a:solidFill>
                <a:srgbClr val="3A372F"/>
              </a:solidFill>
              <a:latin typeface="맑은 고딕"/>
              <a:ea typeface="맑은 고딕"/>
              <a:cs typeface="맑은 고딕"/>
            </a:endParaRPr>
          </a:p>
          <a:p>
            <a:pPr algn="l">
              <a:lnSpc>
                <a:spcPct val="122000"/>
              </a:lnSpc>
            </a:pPr>
            <a:r>
              <a:rPr sz="1100" b="0" i="0" dirty="0">
                <a:solidFill>
                  <a:srgbClr val="3A372F"/>
                </a:solidFill>
                <a:latin typeface="맑은 고딕"/>
                <a:ea typeface="맑은 고딕"/>
                <a:cs typeface="맑은 고딕"/>
              </a:rPr>
              <a:t>— 2026학년도부터 </a:t>
            </a:r>
            <a:r>
              <a:rPr sz="1100" b="0" i="0" dirty="0" err="1">
                <a:solidFill>
                  <a:srgbClr val="3A372F"/>
                </a:solidFill>
                <a:latin typeface="맑은 고딕"/>
                <a:ea typeface="맑은 고딕"/>
                <a:cs typeface="맑은 고딕"/>
              </a:rPr>
              <a:t>도입</a:t>
            </a:r>
            <a:endParaRPr sz="1100" b="0" i="0" dirty="0">
              <a:solidFill>
                <a:srgbClr val="3A372F"/>
              </a:solidFill>
              <a:latin typeface="맑은 고딕"/>
              <a:ea typeface="맑은 고딕"/>
              <a:cs typeface="맑은 고딕"/>
            </a:endParaRPr>
          </a:p>
        </p:txBody>
      </p:sp>
      <p:sp>
        <p:nvSpPr>
          <p:cNvPr id="28" name="Oval 27"/>
          <p:cNvSpPr/>
          <p:nvPr/>
        </p:nvSpPr>
        <p:spPr>
          <a:xfrm>
            <a:off x="5074920" y="4727448"/>
            <a:ext cx="91440" cy="91440"/>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5294376" y="4670298"/>
            <a:ext cx="2980944" cy="185628"/>
          </a:xfrm>
          <a:prstGeom prst="rect">
            <a:avLst/>
          </a:prstGeom>
          <a:noFill/>
        </p:spPr>
        <p:txBody>
          <a:bodyPr wrap="square" lIns="0" tIns="0" rIns="0" bIns="0" anchor="t">
            <a:spAutoFit/>
          </a:bodyPr>
          <a:lstStyle/>
          <a:p>
            <a:pPr algn="l">
              <a:lnSpc>
                <a:spcPct val="122000"/>
              </a:lnSpc>
            </a:pPr>
            <a:r>
              <a:rPr sz="1100" b="0" i="0" dirty="0" err="1">
                <a:solidFill>
                  <a:srgbClr val="3A372F"/>
                </a:solidFill>
                <a:latin typeface="맑은 고딕"/>
                <a:ea typeface="맑은 고딕"/>
                <a:cs typeface="맑은 고딕"/>
              </a:rPr>
              <a:t>교과</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성적과</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세특의</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깊이를</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비중</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있게</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평가</a:t>
            </a:r>
            <a:endParaRPr sz="1100" b="0" i="0" dirty="0">
              <a:solidFill>
                <a:srgbClr val="3A372F"/>
              </a:solidFill>
              <a:latin typeface="맑은 고딕"/>
              <a:ea typeface="맑은 고딕"/>
              <a:cs typeface="맑은 고딕"/>
            </a:endParaRPr>
          </a:p>
        </p:txBody>
      </p:sp>
      <p:sp>
        <p:nvSpPr>
          <p:cNvPr id="30" name="Rectangle 29"/>
          <p:cNvSpPr/>
          <p:nvPr/>
        </p:nvSpPr>
        <p:spPr>
          <a:xfrm>
            <a:off x="5074920" y="4965192"/>
            <a:ext cx="2816352" cy="18288"/>
          </a:xfrm>
          <a:prstGeom prst="rect">
            <a:avLst/>
          </a:prstGeom>
          <a:solidFill>
            <a:srgbClr val="E2D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5074920" y="5074920"/>
            <a:ext cx="2852928" cy="320040"/>
          </a:xfrm>
          <a:prstGeom prst="rect">
            <a:avLst/>
          </a:prstGeom>
          <a:noFill/>
        </p:spPr>
        <p:txBody>
          <a:bodyPr wrap="square" lIns="0" tIns="0" rIns="0" bIns="0" anchor="t">
            <a:spAutoFit/>
          </a:bodyPr>
          <a:lstStyle/>
          <a:p>
            <a:pPr algn="l"/>
            <a:r>
              <a:rPr sz="1150" b="1" i="0">
                <a:solidFill>
                  <a:srgbClr val="8A6F2E"/>
                </a:solidFill>
                <a:latin typeface="맑은 고딕"/>
                <a:ea typeface="맑은 고딕"/>
                <a:cs typeface="맑은 고딕"/>
              </a:rPr>
              <a:t>정시까지 기록을 보는 대학</a:t>
            </a:r>
          </a:p>
        </p:txBody>
      </p:sp>
      <p:sp>
        <p:nvSpPr>
          <p:cNvPr id="32" name="Rectangle 31"/>
          <p:cNvSpPr/>
          <p:nvPr/>
        </p:nvSpPr>
        <p:spPr>
          <a:xfrm>
            <a:off x="8513064" y="2286000"/>
            <a:ext cx="3584448" cy="3246120"/>
          </a:xfrm>
          <a:prstGeom prst="rect">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Rounded Rectangle 32"/>
          <p:cNvSpPr/>
          <p:nvPr/>
        </p:nvSpPr>
        <p:spPr>
          <a:xfrm>
            <a:off x="8878824" y="2615184"/>
            <a:ext cx="566928" cy="566928"/>
          </a:xfrm>
          <a:prstGeom prst="roundRect">
            <a:avLst>
              <a:gd name="adj" fmla="val 22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8878824" y="2743200"/>
            <a:ext cx="566928" cy="365760"/>
          </a:xfrm>
          <a:prstGeom prst="rect">
            <a:avLst/>
          </a:prstGeom>
          <a:noFill/>
        </p:spPr>
        <p:txBody>
          <a:bodyPr wrap="square" lIns="0" tIns="0" rIns="0" bIns="0" anchor="t">
            <a:spAutoFit/>
          </a:bodyPr>
          <a:lstStyle/>
          <a:p>
            <a:pPr algn="ctr"/>
            <a:r>
              <a:rPr sz="1300" b="1" i="0">
                <a:solidFill>
                  <a:srgbClr val="FCF4E2"/>
                </a:solidFill>
                <a:latin typeface="맑은 고딕"/>
                <a:ea typeface="맑은 고딕"/>
                <a:cs typeface="맑은 고딕"/>
              </a:rPr>
              <a:t>고려</a:t>
            </a:r>
          </a:p>
        </p:txBody>
      </p:sp>
      <p:sp>
        <p:nvSpPr>
          <p:cNvPr id="35" name="TextBox 34"/>
          <p:cNvSpPr txBox="1"/>
          <p:nvPr/>
        </p:nvSpPr>
        <p:spPr>
          <a:xfrm>
            <a:off x="9592056" y="2615184"/>
            <a:ext cx="2395728" cy="365760"/>
          </a:xfrm>
          <a:prstGeom prst="rect">
            <a:avLst/>
          </a:prstGeom>
          <a:noFill/>
        </p:spPr>
        <p:txBody>
          <a:bodyPr wrap="square" lIns="0" tIns="0" rIns="0" bIns="0" anchor="t">
            <a:spAutoFit/>
          </a:bodyPr>
          <a:lstStyle/>
          <a:p>
            <a:pPr algn="l"/>
            <a:r>
              <a:rPr sz="1700" b="1" i="0">
                <a:solidFill>
                  <a:srgbClr val="1A1A1A"/>
                </a:solidFill>
                <a:latin typeface="맑은 고딕"/>
                <a:ea typeface="맑은 고딕"/>
                <a:cs typeface="맑은 고딕"/>
              </a:rPr>
              <a:t>고려대학교</a:t>
            </a:r>
          </a:p>
        </p:txBody>
      </p:sp>
      <p:sp>
        <p:nvSpPr>
          <p:cNvPr id="36" name="TextBox 35"/>
          <p:cNvSpPr txBox="1"/>
          <p:nvPr/>
        </p:nvSpPr>
        <p:spPr>
          <a:xfrm>
            <a:off x="9592056" y="2962656"/>
            <a:ext cx="2395728" cy="274320"/>
          </a:xfrm>
          <a:prstGeom prst="rect">
            <a:avLst/>
          </a:prstGeom>
          <a:noFill/>
        </p:spPr>
        <p:txBody>
          <a:bodyPr wrap="square" lIns="0" tIns="0" rIns="0" bIns="0" anchor="t">
            <a:spAutoFit/>
          </a:bodyPr>
          <a:lstStyle/>
          <a:p>
            <a:pPr algn="l"/>
            <a:r>
              <a:rPr sz="950" b="1" i="0" spc="20">
                <a:solidFill>
                  <a:srgbClr val="9A9282"/>
                </a:solidFill>
                <a:latin typeface="맑은 고딕"/>
                <a:ea typeface="맑은 고딕"/>
                <a:cs typeface="맑은 고딕"/>
              </a:rPr>
              <a:t>Korea University</a:t>
            </a:r>
          </a:p>
        </p:txBody>
      </p:sp>
      <p:sp>
        <p:nvSpPr>
          <p:cNvPr id="37" name="Oval 36"/>
          <p:cNvSpPr/>
          <p:nvPr/>
        </p:nvSpPr>
        <p:spPr>
          <a:xfrm>
            <a:off x="8897112" y="3520440"/>
            <a:ext cx="91440" cy="91440"/>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TextBox 37"/>
          <p:cNvSpPr txBox="1"/>
          <p:nvPr/>
        </p:nvSpPr>
        <p:spPr>
          <a:xfrm>
            <a:off x="9116568" y="3429000"/>
            <a:ext cx="2624328" cy="392159"/>
          </a:xfrm>
          <a:prstGeom prst="rect">
            <a:avLst/>
          </a:prstGeom>
          <a:noFill/>
        </p:spPr>
        <p:txBody>
          <a:bodyPr wrap="square" lIns="0" tIns="0" rIns="0" bIns="0" anchor="t">
            <a:spAutoFit/>
          </a:bodyPr>
          <a:lstStyle/>
          <a:p>
            <a:pPr algn="l">
              <a:lnSpc>
                <a:spcPct val="122000"/>
              </a:lnSpc>
            </a:pPr>
            <a:r>
              <a:rPr sz="1100" b="0" i="0" dirty="0" err="1">
                <a:solidFill>
                  <a:srgbClr val="3A372F"/>
                </a:solidFill>
                <a:latin typeface="맑은 고딕"/>
                <a:ea typeface="맑은 고딕"/>
                <a:cs typeface="맑은 고딕"/>
              </a:rPr>
              <a:t>수시</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학업우수·계열적합형</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등</a:t>
            </a:r>
            <a:r>
              <a:rPr sz="1100" b="0" i="0" dirty="0">
                <a:solidFill>
                  <a:srgbClr val="3A372F"/>
                </a:solidFill>
                <a:latin typeface="맑은 고딕"/>
                <a:ea typeface="맑은 고딕"/>
                <a:cs typeface="맑은 고딕"/>
              </a:rPr>
              <a:t> </a:t>
            </a:r>
            <a:endParaRPr lang="en-US" sz="1100" b="0" i="0" dirty="0">
              <a:solidFill>
                <a:srgbClr val="3A372F"/>
              </a:solidFill>
              <a:latin typeface="맑은 고딕"/>
              <a:ea typeface="맑은 고딕"/>
              <a:cs typeface="맑은 고딕"/>
            </a:endParaRPr>
          </a:p>
          <a:p>
            <a:pPr algn="l">
              <a:lnSpc>
                <a:spcPct val="122000"/>
              </a:lnSpc>
            </a:pPr>
            <a:r>
              <a:rPr sz="1100" b="0" i="0" dirty="0" err="1">
                <a:solidFill>
                  <a:srgbClr val="3A372F"/>
                </a:solidFill>
                <a:latin typeface="맑은 고딕"/>
                <a:ea typeface="맑은 고딕"/>
                <a:cs typeface="맑은 고딕"/>
              </a:rPr>
              <a:t>학생부종합</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트랙</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운영</a:t>
            </a:r>
            <a:endParaRPr sz="1100" b="0" i="0" dirty="0">
              <a:solidFill>
                <a:srgbClr val="3A372F"/>
              </a:solidFill>
              <a:latin typeface="맑은 고딕"/>
              <a:ea typeface="맑은 고딕"/>
              <a:cs typeface="맑은 고딕"/>
            </a:endParaRPr>
          </a:p>
        </p:txBody>
      </p:sp>
      <p:sp>
        <p:nvSpPr>
          <p:cNvPr id="39" name="Oval 38"/>
          <p:cNvSpPr/>
          <p:nvPr/>
        </p:nvSpPr>
        <p:spPr>
          <a:xfrm>
            <a:off x="8897112" y="4123944"/>
            <a:ext cx="91440" cy="91440"/>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p:cNvSpPr txBox="1"/>
          <p:nvPr/>
        </p:nvSpPr>
        <p:spPr>
          <a:xfrm>
            <a:off x="9116568" y="4032504"/>
            <a:ext cx="2624328" cy="392159"/>
          </a:xfrm>
          <a:prstGeom prst="rect">
            <a:avLst/>
          </a:prstGeom>
          <a:noFill/>
        </p:spPr>
        <p:txBody>
          <a:bodyPr wrap="square" lIns="0" tIns="0" rIns="0" bIns="0" anchor="t">
            <a:spAutoFit/>
          </a:bodyPr>
          <a:lstStyle/>
          <a:p>
            <a:pPr algn="l">
              <a:lnSpc>
                <a:spcPct val="122000"/>
              </a:lnSpc>
            </a:pPr>
            <a:r>
              <a:rPr sz="1100" b="0" i="0" dirty="0" err="1">
                <a:solidFill>
                  <a:srgbClr val="3A372F"/>
                </a:solidFill>
                <a:latin typeface="맑은 고딕"/>
                <a:ea typeface="맑은 고딕"/>
                <a:cs typeface="맑은 고딕"/>
              </a:rPr>
              <a:t>정시에</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학생부</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반영을</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일찍</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도입</a:t>
            </a:r>
            <a:endParaRPr lang="en-US" sz="1100" b="0" i="0" dirty="0">
              <a:solidFill>
                <a:srgbClr val="3A372F"/>
              </a:solidFill>
              <a:latin typeface="맑은 고딕"/>
              <a:ea typeface="맑은 고딕"/>
              <a:cs typeface="맑은 고딕"/>
            </a:endParaRPr>
          </a:p>
          <a:p>
            <a:pPr algn="l">
              <a:lnSpc>
                <a:spcPct val="122000"/>
              </a:lnSpc>
            </a:pPr>
            <a:r>
              <a:rPr sz="1100" b="0" i="0" dirty="0">
                <a:solidFill>
                  <a:srgbClr val="3A372F"/>
                </a:solidFill>
                <a:latin typeface="맑은 고딕"/>
                <a:ea typeface="맑은 고딕"/>
                <a:cs typeface="맑은 고딕"/>
              </a:rPr>
              <a:t>(2024학년도)</a:t>
            </a:r>
          </a:p>
        </p:txBody>
      </p:sp>
      <p:sp>
        <p:nvSpPr>
          <p:cNvPr id="41" name="Oval 40"/>
          <p:cNvSpPr/>
          <p:nvPr/>
        </p:nvSpPr>
        <p:spPr>
          <a:xfrm>
            <a:off x="8897112" y="4727448"/>
            <a:ext cx="91440" cy="91440"/>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TextBox 41"/>
          <p:cNvSpPr txBox="1"/>
          <p:nvPr/>
        </p:nvSpPr>
        <p:spPr>
          <a:xfrm>
            <a:off x="9116568" y="4670298"/>
            <a:ext cx="2871216" cy="185628"/>
          </a:xfrm>
          <a:prstGeom prst="rect">
            <a:avLst/>
          </a:prstGeom>
          <a:noFill/>
        </p:spPr>
        <p:txBody>
          <a:bodyPr wrap="square" lIns="0" tIns="0" rIns="0" bIns="0" anchor="t">
            <a:spAutoFit/>
          </a:bodyPr>
          <a:lstStyle/>
          <a:p>
            <a:pPr algn="l">
              <a:lnSpc>
                <a:spcPct val="122000"/>
              </a:lnSpc>
            </a:pPr>
            <a:r>
              <a:rPr sz="1100" b="0" i="0" dirty="0" err="1">
                <a:solidFill>
                  <a:srgbClr val="3A372F"/>
                </a:solidFill>
                <a:latin typeface="맑은 고딕"/>
                <a:ea typeface="맑은 고딕"/>
                <a:cs typeface="맑은 고딕"/>
              </a:rPr>
              <a:t>학생부</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교과·세특으로</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전공</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적합성·성장</a:t>
            </a:r>
            <a:r>
              <a:rPr sz="1100" b="0" i="0" dirty="0">
                <a:solidFill>
                  <a:srgbClr val="3A372F"/>
                </a:solidFill>
                <a:latin typeface="맑은 고딕"/>
                <a:ea typeface="맑은 고딕"/>
                <a:cs typeface="맑은 고딕"/>
              </a:rPr>
              <a:t> </a:t>
            </a:r>
            <a:r>
              <a:rPr sz="1100" b="0" i="0" dirty="0" err="1">
                <a:solidFill>
                  <a:srgbClr val="3A372F"/>
                </a:solidFill>
                <a:latin typeface="맑은 고딕"/>
                <a:ea typeface="맑은 고딕"/>
                <a:cs typeface="맑은 고딕"/>
              </a:rPr>
              <a:t>평가</a:t>
            </a:r>
            <a:endParaRPr sz="1100" b="0" i="0" dirty="0">
              <a:solidFill>
                <a:srgbClr val="3A372F"/>
              </a:solidFill>
              <a:latin typeface="맑은 고딕"/>
              <a:ea typeface="맑은 고딕"/>
              <a:cs typeface="맑은 고딕"/>
            </a:endParaRPr>
          </a:p>
        </p:txBody>
      </p:sp>
      <p:sp>
        <p:nvSpPr>
          <p:cNvPr id="43" name="Rectangle 42"/>
          <p:cNvSpPr/>
          <p:nvPr/>
        </p:nvSpPr>
        <p:spPr>
          <a:xfrm>
            <a:off x="8897112" y="4965192"/>
            <a:ext cx="2816352" cy="18288"/>
          </a:xfrm>
          <a:prstGeom prst="rect">
            <a:avLst/>
          </a:prstGeom>
          <a:solidFill>
            <a:srgbClr val="E2D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4" name="TextBox 43"/>
          <p:cNvSpPr txBox="1"/>
          <p:nvPr/>
        </p:nvSpPr>
        <p:spPr>
          <a:xfrm>
            <a:off x="8897112" y="5074920"/>
            <a:ext cx="2852928" cy="320040"/>
          </a:xfrm>
          <a:prstGeom prst="rect">
            <a:avLst/>
          </a:prstGeom>
          <a:noFill/>
        </p:spPr>
        <p:txBody>
          <a:bodyPr wrap="square" lIns="0" tIns="0" rIns="0" bIns="0" anchor="t">
            <a:spAutoFit/>
          </a:bodyPr>
          <a:lstStyle/>
          <a:p>
            <a:pPr algn="l"/>
            <a:r>
              <a:rPr sz="1150" b="1" i="0">
                <a:solidFill>
                  <a:srgbClr val="8A6F2E"/>
                </a:solidFill>
                <a:latin typeface="맑은 고딕"/>
                <a:ea typeface="맑은 고딕"/>
                <a:cs typeface="맑은 고딕"/>
              </a:rPr>
              <a:t>정시 학생부를 먼저 도입</a:t>
            </a:r>
          </a:p>
        </p:txBody>
      </p:sp>
      <p:sp>
        <p:nvSpPr>
          <p:cNvPr id="45" name="TextBox 44"/>
          <p:cNvSpPr txBox="1"/>
          <p:nvPr/>
        </p:nvSpPr>
        <p:spPr>
          <a:xfrm>
            <a:off x="868680" y="6272784"/>
            <a:ext cx="10424160" cy="320040"/>
          </a:xfrm>
          <a:prstGeom prst="rect">
            <a:avLst/>
          </a:prstGeom>
          <a:noFill/>
        </p:spPr>
        <p:txBody>
          <a:bodyPr wrap="square" lIns="0" tIns="0" rIns="0" bIns="0" anchor="t">
            <a:spAutoFit/>
          </a:bodyPr>
          <a:lstStyle/>
          <a:p>
            <a:pPr algn="l"/>
            <a:r>
              <a:rPr sz="950" b="0" i="0">
                <a:solidFill>
                  <a:srgbClr val="A29A88"/>
                </a:solidFill>
                <a:latin typeface="맑은 고딕"/>
                <a:ea typeface="맑은 고딕"/>
                <a:cs typeface="맑은 고딕"/>
              </a:rPr>
              <a:t>※ 2028학년도 대학별 전형은 각 대학 발표에 따라 세부 내용이 달라질 수 있습니다. 상담 시 최신 시행계획을 함께 확인해 드립니다.</a:t>
            </a:r>
          </a:p>
        </p:txBody>
      </p:sp>
      <p:sp>
        <p:nvSpPr>
          <p:cNvPr id="46" name="TextBox 45"/>
          <p:cNvSpPr txBox="1"/>
          <p:nvPr/>
        </p:nvSpPr>
        <p:spPr>
          <a:xfrm>
            <a:off x="868680" y="6437376"/>
            <a:ext cx="6400800" cy="274320"/>
          </a:xfrm>
          <a:prstGeom prst="rect">
            <a:avLst/>
          </a:prstGeom>
          <a:noFill/>
        </p:spPr>
        <p:txBody>
          <a:bodyPr wrap="square" lIns="0" tIns="0" rIns="0" bIns="0" anchor="t">
            <a:spAutoFit/>
          </a:bodyPr>
          <a:lstStyle/>
          <a:p>
            <a:pPr algn="l"/>
            <a:r>
              <a:rPr sz="900" b="0" i="0" spc="30">
                <a:solidFill>
                  <a:srgbClr val="A89F8C"/>
                </a:solidFill>
                <a:latin typeface="맑은 고딕"/>
                <a:ea typeface="맑은 고딕"/>
                <a:cs typeface="맑은 고딕"/>
              </a:rPr>
              <a:t>［학원명］</a:t>
            </a:r>
          </a:p>
        </p:txBody>
      </p:sp>
      <p:sp>
        <p:nvSpPr>
          <p:cNvPr id="47" name="TextBox 46"/>
          <p:cNvSpPr txBox="1"/>
          <p:nvPr/>
        </p:nvSpPr>
        <p:spPr>
          <a:xfrm>
            <a:off x="10058400" y="6437376"/>
            <a:ext cx="1307592" cy="274320"/>
          </a:xfrm>
          <a:prstGeom prst="rect">
            <a:avLst/>
          </a:prstGeom>
          <a:noFill/>
        </p:spPr>
        <p:txBody>
          <a:bodyPr wrap="square" lIns="0" tIns="0" rIns="0" bIns="0" anchor="t">
            <a:spAutoFit/>
          </a:bodyPr>
          <a:lstStyle/>
          <a:p>
            <a:pPr algn="r"/>
            <a:r>
              <a:rPr sz="900" b="0" i="0">
                <a:solidFill>
                  <a:srgbClr val="A89F8C"/>
                </a:solidFill>
                <a:latin typeface="맑은 고딕"/>
                <a:ea typeface="맑은 고딕"/>
                <a:cs typeface="맑은 고딕"/>
              </a:rPr>
              <a:t>03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868680" y="749808"/>
            <a:ext cx="8229600" cy="320040"/>
          </a:xfrm>
          <a:prstGeom prst="rect">
            <a:avLst/>
          </a:prstGeom>
          <a:noFill/>
        </p:spPr>
        <p:txBody>
          <a:bodyPr wrap="square" lIns="0" tIns="0" rIns="0" bIns="0" anchor="t">
            <a:spAutoFit/>
          </a:bodyPr>
          <a:lstStyle/>
          <a:p>
            <a:pPr algn="l"/>
            <a:r>
              <a:rPr sz="1150" b="1" i="0" spc="300">
                <a:solidFill>
                  <a:srgbClr val="8A6F2E"/>
                </a:solidFill>
                <a:latin typeface="맑은 고딕"/>
                <a:ea typeface="맑은 고딕"/>
                <a:cs typeface="맑은 고딕"/>
              </a:rPr>
              <a:t>OUR SYSTEM</a:t>
            </a:r>
          </a:p>
        </p:txBody>
      </p:sp>
      <p:sp>
        <p:nvSpPr>
          <p:cNvPr id="4" name="TextBox 3"/>
          <p:cNvSpPr txBox="1"/>
          <p:nvPr/>
        </p:nvSpPr>
        <p:spPr>
          <a:xfrm>
            <a:off x="868680" y="1097280"/>
            <a:ext cx="7772400" cy="1097280"/>
          </a:xfrm>
          <a:prstGeom prst="rect">
            <a:avLst/>
          </a:prstGeom>
          <a:noFill/>
        </p:spPr>
        <p:txBody>
          <a:bodyPr wrap="square" lIns="0" tIns="0" rIns="0" bIns="0" anchor="t">
            <a:spAutoFit/>
          </a:bodyPr>
          <a:lstStyle/>
          <a:p>
            <a:pPr algn="l"/>
            <a:r>
              <a:rPr sz="3000" b="1" i="0">
                <a:solidFill>
                  <a:srgbClr val="1A1A1A"/>
                </a:solidFill>
                <a:latin typeface="맑은 고딕"/>
                <a:ea typeface="맑은 고딕"/>
                <a:cs typeface="맑은 고딕"/>
              </a:rPr>
              <a:t>그래서 </a:t>
            </a:r>
            <a:r>
              <a:rPr sz="3000" b="1" i="0">
                <a:solidFill>
                  <a:srgbClr val="8A6F2E"/>
                </a:solidFill>
                <a:latin typeface="맑은 고딕"/>
                <a:ea typeface="맑은 고딕"/>
                <a:cs typeface="맑은 고딕"/>
              </a:rPr>
              <a:t>［학원명］</a:t>
            </a:r>
            <a:r>
              <a:rPr sz="3000" b="1" i="0">
                <a:solidFill>
                  <a:srgbClr val="1A1A1A"/>
                </a:solidFill>
                <a:latin typeface="맑은 고딕"/>
                <a:ea typeface="맑은 고딕"/>
                <a:cs typeface="맑은 고딕"/>
              </a:rPr>
              <a:t>은</a:t>
            </a:r>
          </a:p>
          <a:p>
            <a:pPr algn="l">
              <a:spcBef>
                <a:spcPts val="200"/>
              </a:spcBef>
            </a:pPr>
            <a:r>
              <a:rPr sz="3000" b="1" i="0">
                <a:solidFill>
                  <a:srgbClr val="1A1A1A"/>
                </a:solidFill>
                <a:latin typeface="맑은 고딕"/>
                <a:ea typeface="맑은 고딕"/>
                <a:cs typeface="맑은 고딕"/>
              </a:rPr>
              <a:t>이렇게 준비합니다</a:t>
            </a:r>
          </a:p>
        </p:txBody>
      </p:sp>
      <p:sp>
        <p:nvSpPr>
          <p:cNvPr id="5" name="TextBox 4"/>
          <p:cNvSpPr txBox="1"/>
          <p:nvPr/>
        </p:nvSpPr>
        <p:spPr>
          <a:xfrm>
            <a:off x="8869680" y="914400"/>
            <a:ext cx="2423160" cy="640080"/>
          </a:xfrm>
          <a:prstGeom prst="rect">
            <a:avLst/>
          </a:prstGeom>
          <a:noFill/>
        </p:spPr>
        <p:txBody>
          <a:bodyPr wrap="square" lIns="0" tIns="0" rIns="0" bIns="0" anchor="t">
            <a:spAutoFit/>
          </a:bodyPr>
          <a:lstStyle/>
          <a:p>
            <a:pPr algn="r"/>
            <a:r>
              <a:rPr sz="3000" b="1" i="0">
                <a:solidFill>
                  <a:srgbClr val="B99950"/>
                </a:solidFill>
                <a:latin typeface="맑은 고딕"/>
                <a:ea typeface="맑은 고딕"/>
                <a:cs typeface="맑은 고딕"/>
              </a:rPr>
              <a:t>5단계</a:t>
            </a:r>
          </a:p>
        </p:txBody>
      </p:sp>
      <p:sp>
        <p:nvSpPr>
          <p:cNvPr id="6" name="TextBox 5"/>
          <p:cNvSpPr txBox="1"/>
          <p:nvPr/>
        </p:nvSpPr>
        <p:spPr>
          <a:xfrm>
            <a:off x="8869680" y="1517904"/>
            <a:ext cx="2423160" cy="320040"/>
          </a:xfrm>
          <a:prstGeom prst="rect">
            <a:avLst/>
          </a:prstGeom>
          <a:noFill/>
        </p:spPr>
        <p:txBody>
          <a:bodyPr wrap="square" lIns="0" tIns="0" rIns="0" bIns="0" anchor="t">
            <a:spAutoFit/>
          </a:bodyPr>
          <a:lstStyle/>
          <a:p>
            <a:pPr algn="r"/>
            <a:r>
              <a:rPr sz="1200" b="1" i="0">
                <a:solidFill>
                  <a:srgbClr val="6F6A5C"/>
                </a:solidFill>
                <a:latin typeface="맑은 고딕"/>
                <a:ea typeface="맑은 고딕"/>
                <a:cs typeface="맑은 고딕"/>
              </a:rPr>
              <a:t>생기부 관리 시스템</a:t>
            </a:r>
          </a:p>
        </p:txBody>
      </p:sp>
      <p:sp>
        <p:nvSpPr>
          <p:cNvPr id="7" name="Rounded Rectangle 6"/>
          <p:cNvSpPr/>
          <p:nvPr/>
        </p:nvSpPr>
        <p:spPr>
          <a:xfrm>
            <a:off x="868680" y="2212848"/>
            <a:ext cx="8275320" cy="603504"/>
          </a:xfrm>
          <a:prstGeom prst="roundRect">
            <a:avLst>
              <a:gd name="adj" fmla="val 10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1024128" y="2212848"/>
            <a:ext cx="566928" cy="603504"/>
          </a:xfrm>
          <a:prstGeom prst="rect">
            <a:avLst/>
          </a:prstGeom>
          <a:noFill/>
        </p:spPr>
        <p:txBody>
          <a:bodyPr wrap="square" lIns="0" tIns="0" rIns="0" bIns="0" anchor="ctr">
            <a:spAutoFit/>
          </a:bodyPr>
          <a:lstStyle/>
          <a:p>
            <a:pPr algn="ctr"/>
            <a:r>
              <a:rPr sz="2400" b="1" i="0">
                <a:solidFill>
                  <a:srgbClr val="B99950"/>
                </a:solidFill>
                <a:latin typeface="Times New Roman"/>
                <a:ea typeface="Times New Roman"/>
                <a:cs typeface="Times New Roman"/>
              </a:rPr>
              <a:t>1</a:t>
            </a:r>
          </a:p>
        </p:txBody>
      </p:sp>
      <p:sp>
        <p:nvSpPr>
          <p:cNvPr id="9" name="TextBox 8"/>
          <p:cNvSpPr txBox="1"/>
          <p:nvPr/>
        </p:nvSpPr>
        <p:spPr>
          <a:xfrm>
            <a:off x="1700784" y="2212848"/>
            <a:ext cx="1874519" cy="603504"/>
          </a:xfrm>
          <a:prstGeom prst="rect">
            <a:avLst/>
          </a:prstGeom>
          <a:noFill/>
        </p:spPr>
        <p:txBody>
          <a:bodyPr wrap="square" lIns="0" tIns="0" rIns="0" bIns="0" anchor="ctr">
            <a:spAutoFit/>
          </a:bodyPr>
          <a:lstStyle/>
          <a:p>
            <a:pPr algn="l"/>
            <a:r>
              <a:rPr sz="1400" b="1" i="0">
                <a:solidFill>
                  <a:srgbClr val="1A1A1A"/>
                </a:solidFill>
                <a:latin typeface="맑은 고딕"/>
                <a:ea typeface="맑은 고딕"/>
                <a:cs typeface="맑은 고딕"/>
              </a:rPr>
              <a:t>마인드뷰</a:t>
            </a:r>
          </a:p>
        </p:txBody>
      </p:sp>
      <p:sp>
        <p:nvSpPr>
          <p:cNvPr id="10" name="Rounded Rectangle 9"/>
          <p:cNvSpPr/>
          <p:nvPr/>
        </p:nvSpPr>
        <p:spPr>
          <a:xfrm>
            <a:off x="3657600" y="2377440"/>
            <a:ext cx="1207008" cy="274320"/>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a:r>
              <a:rPr sz="1050" b="1" i="0">
                <a:solidFill>
                  <a:srgbClr val="231C08"/>
                </a:solidFill>
                <a:latin typeface="맑은 고딕"/>
                <a:ea typeface="맑은 고딕"/>
                <a:cs typeface="맑은 고딕"/>
              </a:rPr>
              <a:t>학습 심리 진단</a:t>
            </a:r>
          </a:p>
        </p:txBody>
      </p:sp>
      <p:sp>
        <p:nvSpPr>
          <p:cNvPr id="11" name="TextBox 10"/>
          <p:cNvSpPr txBox="1"/>
          <p:nvPr/>
        </p:nvSpPr>
        <p:spPr>
          <a:xfrm>
            <a:off x="5806440" y="2212848"/>
            <a:ext cx="3127248" cy="603504"/>
          </a:xfrm>
          <a:prstGeom prst="rect">
            <a:avLst/>
          </a:prstGeom>
          <a:noFill/>
        </p:spPr>
        <p:txBody>
          <a:bodyPr wrap="square" lIns="0" tIns="0" rIns="0" bIns="0" anchor="ctr">
            <a:spAutoFit/>
          </a:bodyPr>
          <a:lstStyle/>
          <a:p>
            <a:pPr algn="l">
              <a:lnSpc>
                <a:spcPct val="116000"/>
              </a:lnSpc>
            </a:pPr>
            <a:r>
              <a:rPr sz="980" b="0" i="0">
                <a:solidFill>
                  <a:srgbClr val="3A372F"/>
                </a:solidFill>
                <a:latin typeface="맑은 고딕"/>
                <a:ea typeface="맑은 고딕"/>
                <a:cs typeface="맑은 고딕"/>
              </a:rPr>
              <a:t>공부가 안 되는 진짜 이유부터 점검합니다. 학습 심리와 과목별 심리를 진단해, 학생에게 맞는 출발점을 찾습니다.</a:t>
            </a:r>
          </a:p>
        </p:txBody>
      </p:sp>
      <p:sp>
        <p:nvSpPr>
          <p:cNvPr id="12" name="Rounded Rectangle 11"/>
          <p:cNvSpPr/>
          <p:nvPr/>
        </p:nvSpPr>
        <p:spPr>
          <a:xfrm>
            <a:off x="868680" y="2921508"/>
            <a:ext cx="8275320" cy="603504"/>
          </a:xfrm>
          <a:prstGeom prst="roundRect">
            <a:avLst>
              <a:gd name="adj" fmla="val 10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1024128" y="2921508"/>
            <a:ext cx="566928" cy="603504"/>
          </a:xfrm>
          <a:prstGeom prst="rect">
            <a:avLst/>
          </a:prstGeom>
          <a:noFill/>
        </p:spPr>
        <p:txBody>
          <a:bodyPr wrap="square" lIns="0" tIns="0" rIns="0" bIns="0" anchor="ctr">
            <a:spAutoFit/>
          </a:bodyPr>
          <a:lstStyle/>
          <a:p>
            <a:pPr algn="ctr"/>
            <a:r>
              <a:rPr sz="2400" b="1" i="0">
                <a:solidFill>
                  <a:srgbClr val="B99950"/>
                </a:solidFill>
                <a:latin typeface="Times New Roman"/>
                <a:ea typeface="Times New Roman"/>
                <a:cs typeface="Times New Roman"/>
              </a:rPr>
              <a:t>2</a:t>
            </a:r>
          </a:p>
        </p:txBody>
      </p:sp>
      <p:sp>
        <p:nvSpPr>
          <p:cNvPr id="14" name="TextBox 13"/>
          <p:cNvSpPr txBox="1"/>
          <p:nvPr/>
        </p:nvSpPr>
        <p:spPr>
          <a:xfrm>
            <a:off x="1700784" y="2921508"/>
            <a:ext cx="1874519" cy="603504"/>
          </a:xfrm>
          <a:prstGeom prst="rect">
            <a:avLst/>
          </a:prstGeom>
          <a:noFill/>
        </p:spPr>
        <p:txBody>
          <a:bodyPr wrap="square" lIns="0" tIns="0" rIns="0" bIns="0" anchor="ctr">
            <a:spAutoFit/>
          </a:bodyPr>
          <a:lstStyle/>
          <a:p>
            <a:pPr algn="l"/>
            <a:r>
              <a:rPr sz="1400" b="1" i="0">
                <a:solidFill>
                  <a:srgbClr val="1A1A1A"/>
                </a:solidFill>
                <a:latin typeface="맑은 고딕"/>
                <a:ea typeface="맑은 고딕"/>
                <a:cs typeface="맑은 고딕"/>
              </a:rPr>
              <a:t>파인드림</a:t>
            </a:r>
          </a:p>
        </p:txBody>
      </p:sp>
      <p:sp>
        <p:nvSpPr>
          <p:cNvPr id="15" name="Rounded Rectangle 14"/>
          <p:cNvSpPr/>
          <p:nvPr/>
        </p:nvSpPr>
        <p:spPr>
          <a:xfrm>
            <a:off x="3657600" y="3086100"/>
            <a:ext cx="836676" cy="274320"/>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a:r>
              <a:rPr sz="1050" b="1" i="0">
                <a:solidFill>
                  <a:srgbClr val="231C08"/>
                </a:solidFill>
                <a:latin typeface="맑은 고딕"/>
                <a:ea typeface="맑은 고딕"/>
                <a:cs typeface="맑은 고딕"/>
              </a:rPr>
              <a:t>진로 설계</a:t>
            </a:r>
          </a:p>
        </p:txBody>
      </p:sp>
      <p:sp>
        <p:nvSpPr>
          <p:cNvPr id="16" name="TextBox 15"/>
          <p:cNvSpPr txBox="1"/>
          <p:nvPr/>
        </p:nvSpPr>
        <p:spPr>
          <a:xfrm>
            <a:off x="5806440" y="2921508"/>
            <a:ext cx="3127248" cy="603504"/>
          </a:xfrm>
          <a:prstGeom prst="rect">
            <a:avLst/>
          </a:prstGeom>
          <a:noFill/>
        </p:spPr>
        <p:txBody>
          <a:bodyPr wrap="square" lIns="0" tIns="0" rIns="0" bIns="0" anchor="ctr">
            <a:spAutoFit/>
          </a:bodyPr>
          <a:lstStyle/>
          <a:p>
            <a:pPr algn="l">
              <a:lnSpc>
                <a:spcPct val="116000"/>
              </a:lnSpc>
            </a:pPr>
            <a:r>
              <a:rPr sz="980" b="0" i="0">
                <a:solidFill>
                  <a:srgbClr val="3A372F"/>
                </a:solidFill>
                <a:latin typeface="맑은 고딕"/>
                <a:ea typeface="맑은 고딕"/>
                <a:cs typeface="맑은 고딕"/>
              </a:rPr>
              <a:t>흥미·적성·성향을 종합 분석해 진로의 방향을 잡습니다. 방향이 정해져야 생기부의 일관된 이야기가 시작됩니다.</a:t>
            </a:r>
          </a:p>
        </p:txBody>
      </p:sp>
      <p:sp>
        <p:nvSpPr>
          <p:cNvPr id="17" name="Rounded Rectangle 16"/>
          <p:cNvSpPr/>
          <p:nvPr/>
        </p:nvSpPr>
        <p:spPr>
          <a:xfrm>
            <a:off x="868680" y="3630168"/>
            <a:ext cx="8275320" cy="603504"/>
          </a:xfrm>
          <a:prstGeom prst="roundRect">
            <a:avLst>
              <a:gd name="adj" fmla="val 10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1024128" y="3630168"/>
            <a:ext cx="566928" cy="603504"/>
          </a:xfrm>
          <a:prstGeom prst="rect">
            <a:avLst/>
          </a:prstGeom>
          <a:noFill/>
        </p:spPr>
        <p:txBody>
          <a:bodyPr wrap="square" lIns="0" tIns="0" rIns="0" bIns="0" anchor="ctr">
            <a:spAutoFit/>
          </a:bodyPr>
          <a:lstStyle/>
          <a:p>
            <a:pPr algn="ctr"/>
            <a:r>
              <a:rPr sz="2400" b="1" i="0">
                <a:solidFill>
                  <a:srgbClr val="B99950"/>
                </a:solidFill>
                <a:latin typeface="Times New Roman"/>
                <a:ea typeface="Times New Roman"/>
                <a:cs typeface="Times New Roman"/>
              </a:rPr>
              <a:t>3</a:t>
            </a:r>
          </a:p>
        </p:txBody>
      </p:sp>
      <p:sp>
        <p:nvSpPr>
          <p:cNvPr id="19" name="TextBox 18"/>
          <p:cNvSpPr txBox="1"/>
          <p:nvPr/>
        </p:nvSpPr>
        <p:spPr>
          <a:xfrm>
            <a:off x="1700784" y="3630168"/>
            <a:ext cx="1874519" cy="603504"/>
          </a:xfrm>
          <a:prstGeom prst="rect">
            <a:avLst/>
          </a:prstGeom>
          <a:noFill/>
        </p:spPr>
        <p:txBody>
          <a:bodyPr wrap="square" lIns="0" tIns="0" rIns="0" bIns="0" anchor="ctr">
            <a:spAutoFit/>
          </a:bodyPr>
          <a:lstStyle/>
          <a:p>
            <a:pPr algn="l"/>
            <a:r>
              <a:rPr sz="1400" b="1" i="0">
                <a:solidFill>
                  <a:srgbClr val="1A1A1A"/>
                </a:solidFill>
                <a:latin typeface="맑은 고딕"/>
                <a:ea typeface="맑은 고딕"/>
                <a:cs typeface="맑은 고딕"/>
              </a:rPr>
              <a:t>수행비서</a:t>
            </a:r>
          </a:p>
        </p:txBody>
      </p:sp>
      <p:sp>
        <p:nvSpPr>
          <p:cNvPr id="20" name="Rounded Rectangle 19"/>
          <p:cNvSpPr/>
          <p:nvPr/>
        </p:nvSpPr>
        <p:spPr>
          <a:xfrm>
            <a:off x="3657600" y="3794759"/>
            <a:ext cx="1083564" cy="274320"/>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a:r>
              <a:rPr sz="1050" b="1" i="0">
                <a:solidFill>
                  <a:srgbClr val="231C08"/>
                </a:solidFill>
                <a:latin typeface="맑은 고딕"/>
                <a:ea typeface="맑은 고딕"/>
                <a:cs typeface="맑은 고딕"/>
              </a:rPr>
              <a:t>맞춤 수행평가</a:t>
            </a:r>
          </a:p>
        </p:txBody>
      </p:sp>
      <p:sp>
        <p:nvSpPr>
          <p:cNvPr id="21" name="TextBox 20"/>
          <p:cNvSpPr txBox="1"/>
          <p:nvPr/>
        </p:nvSpPr>
        <p:spPr>
          <a:xfrm>
            <a:off x="5806440" y="3630168"/>
            <a:ext cx="3127248" cy="603504"/>
          </a:xfrm>
          <a:prstGeom prst="rect">
            <a:avLst/>
          </a:prstGeom>
          <a:noFill/>
        </p:spPr>
        <p:txBody>
          <a:bodyPr wrap="square" lIns="0" tIns="0" rIns="0" bIns="0" anchor="ctr">
            <a:spAutoFit/>
          </a:bodyPr>
          <a:lstStyle/>
          <a:p>
            <a:pPr algn="l">
              <a:lnSpc>
                <a:spcPct val="116000"/>
              </a:lnSpc>
            </a:pPr>
            <a:r>
              <a:rPr sz="980" b="0" i="0">
                <a:solidFill>
                  <a:srgbClr val="3A372F"/>
                </a:solidFill>
                <a:latin typeface="맑은 고딕"/>
                <a:ea typeface="맑은 고딕"/>
                <a:cs typeface="맑은 고딕"/>
              </a:rPr>
              <a:t>학교 평가계획에 맞춰 학생 개인별 수행평가를 설계합니다. 진로와 연결된 활동으로 세특의 토대를 쌓습니다.</a:t>
            </a:r>
          </a:p>
        </p:txBody>
      </p:sp>
      <p:sp>
        <p:nvSpPr>
          <p:cNvPr id="22" name="Rounded Rectangle 21"/>
          <p:cNvSpPr/>
          <p:nvPr/>
        </p:nvSpPr>
        <p:spPr>
          <a:xfrm>
            <a:off x="868680" y="4338828"/>
            <a:ext cx="8275320" cy="603504"/>
          </a:xfrm>
          <a:prstGeom prst="roundRect">
            <a:avLst>
              <a:gd name="adj" fmla="val 10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1024128" y="4338828"/>
            <a:ext cx="566928" cy="603504"/>
          </a:xfrm>
          <a:prstGeom prst="rect">
            <a:avLst/>
          </a:prstGeom>
          <a:noFill/>
        </p:spPr>
        <p:txBody>
          <a:bodyPr wrap="square" lIns="0" tIns="0" rIns="0" bIns="0" anchor="ctr">
            <a:spAutoFit/>
          </a:bodyPr>
          <a:lstStyle/>
          <a:p>
            <a:pPr algn="ctr"/>
            <a:r>
              <a:rPr sz="2400" b="1" i="0">
                <a:solidFill>
                  <a:srgbClr val="B99950"/>
                </a:solidFill>
                <a:latin typeface="Times New Roman"/>
                <a:ea typeface="Times New Roman"/>
                <a:cs typeface="Times New Roman"/>
              </a:rPr>
              <a:t>4</a:t>
            </a:r>
          </a:p>
        </p:txBody>
      </p:sp>
      <p:sp>
        <p:nvSpPr>
          <p:cNvPr id="24" name="TextBox 23"/>
          <p:cNvSpPr txBox="1"/>
          <p:nvPr/>
        </p:nvSpPr>
        <p:spPr>
          <a:xfrm>
            <a:off x="1700784" y="4338828"/>
            <a:ext cx="1874519" cy="603504"/>
          </a:xfrm>
          <a:prstGeom prst="rect">
            <a:avLst/>
          </a:prstGeom>
          <a:noFill/>
        </p:spPr>
        <p:txBody>
          <a:bodyPr wrap="square" lIns="0" tIns="0" rIns="0" bIns="0" anchor="ctr">
            <a:spAutoFit/>
          </a:bodyPr>
          <a:lstStyle/>
          <a:p>
            <a:pPr algn="l"/>
            <a:r>
              <a:rPr sz="1400" b="1" i="0">
                <a:solidFill>
                  <a:srgbClr val="1A1A1A"/>
                </a:solidFill>
                <a:latin typeface="맑은 고딕"/>
                <a:ea typeface="맑은 고딕"/>
                <a:cs typeface="맑은 고딕"/>
              </a:rPr>
              <a:t>유투북</a:t>
            </a:r>
          </a:p>
        </p:txBody>
      </p:sp>
      <p:sp>
        <p:nvSpPr>
          <p:cNvPr id="25" name="Rounded Rectangle 24"/>
          <p:cNvSpPr/>
          <p:nvPr/>
        </p:nvSpPr>
        <p:spPr>
          <a:xfrm>
            <a:off x="3657600" y="4503420"/>
            <a:ext cx="836676" cy="274320"/>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a:r>
              <a:rPr sz="1050" b="1" i="0">
                <a:solidFill>
                  <a:srgbClr val="231C08"/>
                </a:solidFill>
                <a:latin typeface="맑은 고딕"/>
                <a:ea typeface="맑은 고딕"/>
                <a:cs typeface="맑은 고딕"/>
              </a:rPr>
              <a:t>독서 수업</a:t>
            </a:r>
          </a:p>
        </p:txBody>
      </p:sp>
      <p:sp>
        <p:nvSpPr>
          <p:cNvPr id="26" name="TextBox 25"/>
          <p:cNvSpPr txBox="1"/>
          <p:nvPr/>
        </p:nvSpPr>
        <p:spPr>
          <a:xfrm>
            <a:off x="5806440" y="4338828"/>
            <a:ext cx="3127248" cy="603504"/>
          </a:xfrm>
          <a:prstGeom prst="rect">
            <a:avLst/>
          </a:prstGeom>
          <a:noFill/>
        </p:spPr>
        <p:txBody>
          <a:bodyPr wrap="square" lIns="0" tIns="0" rIns="0" bIns="0" anchor="ctr">
            <a:spAutoFit/>
          </a:bodyPr>
          <a:lstStyle/>
          <a:p>
            <a:pPr algn="l">
              <a:lnSpc>
                <a:spcPct val="116000"/>
              </a:lnSpc>
            </a:pPr>
            <a:r>
              <a:rPr sz="980" b="0" i="0">
                <a:solidFill>
                  <a:srgbClr val="3A372F"/>
                </a:solidFill>
                <a:latin typeface="맑은 고딕"/>
                <a:ea typeface="맑은 고딕"/>
                <a:cs typeface="맑은 고딕"/>
              </a:rPr>
              <a:t>진로에 꼭 맞는 독서 수업을 제공합니다. 책에서 출발한 탐구가 토론·보고서로 이어져 세특의 깊이를 더합니다.</a:t>
            </a:r>
          </a:p>
        </p:txBody>
      </p:sp>
      <p:sp>
        <p:nvSpPr>
          <p:cNvPr id="27" name="Rounded Rectangle 26"/>
          <p:cNvSpPr/>
          <p:nvPr/>
        </p:nvSpPr>
        <p:spPr>
          <a:xfrm>
            <a:off x="868680" y="5047488"/>
            <a:ext cx="8275320" cy="603504"/>
          </a:xfrm>
          <a:prstGeom prst="roundRect">
            <a:avLst>
              <a:gd name="adj" fmla="val 10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1024128" y="5047488"/>
            <a:ext cx="566928" cy="603504"/>
          </a:xfrm>
          <a:prstGeom prst="rect">
            <a:avLst/>
          </a:prstGeom>
          <a:noFill/>
        </p:spPr>
        <p:txBody>
          <a:bodyPr wrap="square" lIns="0" tIns="0" rIns="0" bIns="0" anchor="ctr">
            <a:spAutoFit/>
          </a:bodyPr>
          <a:lstStyle/>
          <a:p>
            <a:pPr algn="ctr"/>
            <a:r>
              <a:rPr sz="2400" b="1" i="0">
                <a:solidFill>
                  <a:srgbClr val="B99950"/>
                </a:solidFill>
                <a:latin typeface="Times New Roman"/>
                <a:ea typeface="Times New Roman"/>
                <a:cs typeface="Times New Roman"/>
              </a:rPr>
              <a:t>5</a:t>
            </a:r>
          </a:p>
        </p:txBody>
      </p:sp>
      <p:sp>
        <p:nvSpPr>
          <p:cNvPr id="29" name="TextBox 28"/>
          <p:cNvSpPr txBox="1"/>
          <p:nvPr/>
        </p:nvSpPr>
        <p:spPr>
          <a:xfrm>
            <a:off x="1700784" y="5047488"/>
            <a:ext cx="1874519" cy="603504"/>
          </a:xfrm>
          <a:prstGeom prst="rect">
            <a:avLst/>
          </a:prstGeom>
          <a:noFill/>
        </p:spPr>
        <p:txBody>
          <a:bodyPr wrap="square" lIns="0" tIns="0" rIns="0" bIns="0" anchor="ctr">
            <a:spAutoFit/>
          </a:bodyPr>
          <a:lstStyle/>
          <a:p>
            <a:pPr algn="l"/>
            <a:r>
              <a:rPr sz="1400" b="1" i="0">
                <a:solidFill>
                  <a:srgbClr val="1A1A1A"/>
                </a:solidFill>
                <a:latin typeface="맑은 고딕"/>
                <a:ea typeface="맑은 고딕"/>
                <a:cs typeface="맑은 고딕"/>
              </a:rPr>
              <a:t>에스로드 · 에버컨</a:t>
            </a:r>
          </a:p>
        </p:txBody>
      </p:sp>
      <p:sp>
        <p:nvSpPr>
          <p:cNvPr id="30" name="Rounded Rectangle 29"/>
          <p:cNvSpPr/>
          <p:nvPr/>
        </p:nvSpPr>
        <p:spPr>
          <a:xfrm>
            <a:off x="3657600" y="5212080"/>
            <a:ext cx="1700784" cy="274320"/>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a:r>
              <a:rPr sz="1050" b="1" i="0">
                <a:solidFill>
                  <a:srgbClr val="231C08"/>
                </a:solidFill>
                <a:latin typeface="맑은 고딕"/>
                <a:ea typeface="맑은 고딕"/>
                <a:cs typeface="맑은 고딕"/>
              </a:rPr>
              <a:t>생기부 분석 · 로드맵</a:t>
            </a:r>
          </a:p>
        </p:txBody>
      </p:sp>
      <p:sp>
        <p:nvSpPr>
          <p:cNvPr id="31" name="TextBox 30"/>
          <p:cNvSpPr txBox="1"/>
          <p:nvPr/>
        </p:nvSpPr>
        <p:spPr>
          <a:xfrm>
            <a:off x="5806440" y="5047488"/>
            <a:ext cx="3127248" cy="603504"/>
          </a:xfrm>
          <a:prstGeom prst="rect">
            <a:avLst/>
          </a:prstGeom>
          <a:noFill/>
        </p:spPr>
        <p:txBody>
          <a:bodyPr wrap="square" lIns="0" tIns="0" rIns="0" bIns="0" anchor="ctr">
            <a:spAutoFit/>
          </a:bodyPr>
          <a:lstStyle/>
          <a:p>
            <a:pPr algn="l">
              <a:lnSpc>
                <a:spcPct val="116000"/>
              </a:lnSpc>
            </a:pPr>
            <a:r>
              <a:rPr sz="980" b="0" i="0">
                <a:solidFill>
                  <a:srgbClr val="3A372F"/>
                </a:solidFill>
                <a:latin typeface="맑은 고딕"/>
                <a:ea typeface="맑은 고딕"/>
                <a:cs typeface="맑은 고딕"/>
              </a:rPr>
              <a:t>생기부를 정밀 진단하고 대학별 합격 전략과 학기별 로드맵을 리포트로 제시합니다. 지금 무엇을 채워야 하는지 명확해집니다.</a:t>
            </a:r>
          </a:p>
        </p:txBody>
      </p:sp>
      <p:sp>
        <p:nvSpPr>
          <p:cNvPr id="32" name="Rounded Rectangle 31"/>
          <p:cNvSpPr/>
          <p:nvPr/>
        </p:nvSpPr>
        <p:spPr>
          <a:xfrm>
            <a:off x="868680" y="5774436"/>
            <a:ext cx="8275320" cy="786384"/>
          </a:xfrm>
          <a:prstGeom prst="roundRect">
            <a:avLst>
              <a:gd name="adj" fmla="val 12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TextBox 32"/>
          <p:cNvSpPr txBox="1"/>
          <p:nvPr/>
        </p:nvSpPr>
        <p:spPr>
          <a:xfrm>
            <a:off x="1143000" y="5939028"/>
            <a:ext cx="548640" cy="457200"/>
          </a:xfrm>
          <a:prstGeom prst="rect">
            <a:avLst/>
          </a:prstGeom>
          <a:noFill/>
        </p:spPr>
        <p:txBody>
          <a:bodyPr wrap="square" lIns="0" tIns="0" rIns="0" bIns="0" anchor="t">
            <a:spAutoFit/>
          </a:bodyPr>
          <a:lstStyle/>
          <a:p>
            <a:pPr algn="l"/>
            <a:r>
              <a:rPr sz="2600" b="1" i="0">
                <a:solidFill>
                  <a:srgbClr val="B99950"/>
                </a:solidFill>
                <a:latin typeface="맑은 고딕"/>
                <a:ea typeface="맑은 고딕"/>
                <a:cs typeface="맑은 고딕"/>
              </a:rPr>
              <a:t>→</a:t>
            </a:r>
          </a:p>
        </p:txBody>
      </p:sp>
      <p:sp>
        <p:nvSpPr>
          <p:cNvPr id="34" name="TextBox 33"/>
          <p:cNvSpPr txBox="1"/>
          <p:nvPr/>
        </p:nvSpPr>
        <p:spPr>
          <a:xfrm>
            <a:off x="1783080" y="5893308"/>
            <a:ext cx="7132320" cy="274320"/>
          </a:xfrm>
          <a:prstGeom prst="rect">
            <a:avLst/>
          </a:prstGeom>
          <a:noFill/>
        </p:spPr>
        <p:txBody>
          <a:bodyPr wrap="square" lIns="0" tIns="0" rIns="0" bIns="0" anchor="t">
            <a:spAutoFit/>
          </a:bodyPr>
          <a:lstStyle/>
          <a:p>
            <a:pPr algn="l"/>
            <a:r>
              <a:rPr sz="1000" b="1" i="0" spc="120">
                <a:solidFill>
                  <a:srgbClr val="C6BFA8"/>
                </a:solidFill>
                <a:latin typeface="맑은 고딕"/>
                <a:ea typeface="맑은 고딕"/>
                <a:cs typeface="맑은 고딕"/>
              </a:rPr>
              <a:t>SO, THE RESULT</a:t>
            </a:r>
          </a:p>
        </p:txBody>
      </p:sp>
      <p:sp>
        <p:nvSpPr>
          <p:cNvPr id="35" name="TextBox 34"/>
          <p:cNvSpPr txBox="1"/>
          <p:nvPr/>
        </p:nvSpPr>
        <p:spPr>
          <a:xfrm>
            <a:off x="1783080" y="6131052"/>
            <a:ext cx="7223760" cy="411480"/>
          </a:xfrm>
          <a:prstGeom prst="rect">
            <a:avLst/>
          </a:prstGeom>
          <a:noFill/>
        </p:spPr>
        <p:txBody>
          <a:bodyPr wrap="square" lIns="0" tIns="0" rIns="0" bIns="0" anchor="t">
            <a:spAutoFit/>
          </a:bodyPr>
          <a:lstStyle/>
          <a:p>
            <a:pPr algn="l"/>
            <a:r>
              <a:rPr sz="1900" b="1" i="0">
                <a:solidFill>
                  <a:srgbClr val="FCF4E2"/>
                </a:solidFill>
                <a:latin typeface="맑은 고딕"/>
                <a:ea typeface="맑은 고딕"/>
                <a:cs typeface="맑은 고딕"/>
              </a:rPr>
              <a:t>그래서 진짜 </a:t>
            </a:r>
            <a:r>
              <a:rPr sz="1900" b="1" i="0">
                <a:solidFill>
                  <a:srgbClr val="B99950"/>
                </a:solidFill>
                <a:latin typeface="맑은 고딕"/>
                <a:ea typeface="맑은 고딕"/>
                <a:cs typeface="맑은 고딕"/>
              </a:rPr>
              <a:t>‘생기부 관리’</a:t>
            </a:r>
            <a:r>
              <a:rPr sz="1900" b="1" i="0">
                <a:solidFill>
                  <a:srgbClr val="FCF4E2"/>
                </a:solidFill>
                <a:latin typeface="맑은 고딕"/>
                <a:ea typeface="맑은 고딕"/>
                <a:cs typeface="맑은 고딕"/>
              </a:rPr>
              <a:t>가 이루어집니다</a:t>
            </a:r>
          </a:p>
        </p:txBody>
      </p:sp>
      <p:sp>
        <p:nvSpPr>
          <p:cNvPr id="36" name="Rounded Rectangle 35"/>
          <p:cNvSpPr/>
          <p:nvPr/>
        </p:nvSpPr>
        <p:spPr>
          <a:xfrm>
            <a:off x="9464040" y="2212848"/>
            <a:ext cx="1828800" cy="4347972"/>
          </a:xfrm>
          <a:prstGeom prst="roundRect">
            <a:avLst>
              <a:gd name="adj" fmla="val 6000"/>
            </a:avLst>
          </a:prstGeom>
          <a:solidFill>
            <a:srgbClr val="022A1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r"/>
            <a:endParaRPr dirty="0"/>
          </a:p>
        </p:txBody>
      </p:sp>
      <p:sp>
        <p:nvSpPr>
          <p:cNvPr id="37" name="TextBox 36"/>
          <p:cNvSpPr txBox="1"/>
          <p:nvPr/>
        </p:nvSpPr>
        <p:spPr>
          <a:xfrm>
            <a:off x="9710928" y="2514600"/>
            <a:ext cx="1371600" cy="457200"/>
          </a:xfrm>
          <a:prstGeom prst="rect">
            <a:avLst/>
          </a:prstGeom>
          <a:noFill/>
        </p:spPr>
        <p:txBody>
          <a:bodyPr wrap="square" lIns="0" tIns="0" rIns="0" bIns="0" anchor="t">
            <a:spAutoFit/>
          </a:bodyPr>
          <a:lstStyle/>
          <a:p>
            <a:pPr algn="l"/>
            <a:r>
              <a:rPr sz="1300" b="1" i="0" dirty="0" err="1">
                <a:solidFill>
                  <a:srgbClr val="B99950"/>
                </a:solidFill>
                <a:latin typeface="맑은 고딕"/>
                <a:ea typeface="맑은 고딕"/>
                <a:cs typeface="맑은 고딕"/>
              </a:rPr>
              <a:t>진단</a:t>
            </a:r>
            <a:endParaRPr sz="1300" b="1" i="0" dirty="0">
              <a:solidFill>
                <a:srgbClr val="B99950"/>
              </a:solidFill>
              <a:latin typeface="맑은 고딕"/>
              <a:ea typeface="맑은 고딕"/>
              <a:cs typeface="맑은 고딕"/>
            </a:endParaRPr>
          </a:p>
        </p:txBody>
      </p:sp>
      <p:sp>
        <p:nvSpPr>
          <p:cNvPr id="38" name="TextBox 37"/>
          <p:cNvSpPr txBox="1"/>
          <p:nvPr/>
        </p:nvSpPr>
        <p:spPr>
          <a:xfrm>
            <a:off x="9710928" y="2852928"/>
            <a:ext cx="1417320" cy="914400"/>
          </a:xfrm>
          <a:prstGeom prst="rect">
            <a:avLst/>
          </a:prstGeom>
          <a:noFill/>
        </p:spPr>
        <p:txBody>
          <a:bodyPr wrap="square" lIns="0" tIns="0" rIns="0" bIns="0" anchor="t">
            <a:spAutoFit/>
          </a:bodyPr>
          <a:lstStyle/>
          <a:p>
            <a:pPr algn="l">
              <a:lnSpc>
                <a:spcPct val="120000"/>
              </a:lnSpc>
            </a:pPr>
            <a:r>
              <a:rPr sz="1250" b="1" i="0" dirty="0" err="1">
                <a:solidFill>
                  <a:srgbClr val="FCF4E2"/>
                </a:solidFill>
                <a:latin typeface="맑은 고딕"/>
                <a:ea typeface="맑은 고딕"/>
                <a:cs typeface="맑은 고딕"/>
              </a:rPr>
              <a:t>학생을</a:t>
            </a:r>
            <a:r>
              <a:rPr sz="1250" b="1" i="0" dirty="0">
                <a:solidFill>
                  <a:srgbClr val="FCF4E2"/>
                </a:solidFill>
                <a:latin typeface="맑은 고딕"/>
                <a:ea typeface="맑은 고딕"/>
                <a:cs typeface="맑은 고딕"/>
              </a:rPr>
              <a:t> </a:t>
            </a:r>
            <a:r>
              <a:rPr sz="1250" b="1" i="0" dirty="0" err="1">
                <a:solidFill>
                  <a:srgbClr val="FCF4E2"/>
                </a:solidFill>
                <a:latin typeface="맑은 고딕"/>
                <a:ea typeface="맑은 고딕"/>
                <a:cs typeface="맑은 고딕"/>
              </a:rPr>
              <a:t>먼저</a:t>
            </a:r>
            <a:r>
              <a:rPr sz="1250" b="1" i="0" dirty="0">
                <a:solidFill>
                  <a:srgbClr val="FCF4E2"/>
                </a:solidFill>
                <a:latin typeface="맑은 고딕"/>
                <a:ea typeface="맑은 고딕"/>
                <a:cs typeface="맑은 고딕"/>
              </a:rPr>
              <a:t>
</a:t>
            </a:r>
            <a:r>
              <a:rPr sz="1250" b="1" i="0" dirty="0" err="1">
                <a:solidFill>
                  <a:srgbClr val="FCF4E2"/>
                </a:solidFill>
                <a:latin typeface="맑은 고딕"/>
                <a:ea typeface="맑은 고딕"/>
                <a:cs typeface="맑은 고딕"/>
              </a:rPr>
              <a:t>이해하고</a:t>
            </a:r>
            <a:endParaRPr sz="1250" b="1" i="0" dirty="0">
              <a:solidFill>
                <a:srgbClr val="FCF4E2"/>
              </a:solidFill>
              <a:latin typeface="맑은 고딕"/>
              <a:ea typeface="맑은 고딕"/>
              <a:cs typeface="맑은 고딕"/>
            </a:endParaRPr>
          </a:p>
        </p:txBody>
      </p:sp>
      <p:sp>
        <p:nvSpPr>
          <p:cNvPr id="39" name="Rectangle 38"/>
          <p:cNvSpPr/>
          <p:nvPr/>
        </p:nvSpPr>
        <p:spPr>
          <a:xfrm>
            <a:off x="9710928" y="3794760"/>
            <a:ext cx="1325880" cy="18288"/>
          </a:xfrm>
          <a:prstGeom prst="rect">
            <a:avLst/>
          </a:prstGeom>
          <a:solidFill>
            <a:srgbClr val="1446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p:cNvSpPr txBox="1"/>
          <p:nvPr/>
        </p:nvSpPr>
        <p:spPr>
          <a:xfrm>
            <a:off x="9710928" y="3950208"/>
            <a:ext cx="1371600" cy="457200"/>
          </a:xfrm>
          <a:prstGeom prst="rect">
            <a:avLst/>
          </a:prstGeom>
          <a:noFill/>
        </p:spPr>
        <p:txBody>
          <a:bodyPr wrap="square" lIns="0" tIns="0" rIns="0" bIns="0" anchor="t">
            <a:spAutoFit/>
          </a:bodyPr>
          <a:lstStyle/>
          <a:p>
            <a:pPr algn="l"/>
            <a:r>
              <a:rPr sz="1300" b="1" i="0">
                <a:solidFill>
                  <a:srgbClr val="B99950"/>
                </a:solidFill>
                <a:latin typeface="맑은 고딕"/>
                <a:ea typeface="맑은 고딕"/>
                <a:cs typeface="맑은 고딕"/>
              </a:rPr>
              <a:t>설계</a:t>
            </a:r>
          </a:p>
        </p:txBody>
      </p:sp>
      <p:sp>
        <p:nvSpPr>
          <p:cNvPr id="41" name="TextBox 40"/>
          <p:cNvSpPr txBox="1"/>
          <p:nvPr/>
        </p:nvSpPr>
        <p:spPr>
          <a:xfrm>
            <a:off x="9710928" y="4288536"/>
            <a:ext cx="1417320" cy="914400"/>
          </a:xfrm>
          <a:prstGeom prst="rect">
            <a:avLst/>
          </a:prstGeom>
          <a:noFill/>
        </p:spPr>
        <p:txBody>
          <a:bodyPr wrap="square" lIns="0" tIns="0" rIns="0" bIns="0" anchor="t">
            <a:spAutoFit/>
          </a:bodyPr>
          <a:lstStyle/>
          <a:p>
            <a:pPr algn="l">
              <a:lnSpc>
                <a:spcPct val="120000"/>
              </a:lnSpc>
            </a:pPr>
            <a:r>
              <a:rPr sz="1250" b="1" i="0">
                <a:solidFill>
                  <a:srgbClr val="FCF4E2"/>
                </a:solidFill>
                <a:latin typeface="맑은 고딕"/>
                <a:ea typeface="맑은 고딕"/>
                <a:cs typeface="맑은 고딕"/>
              </a:rPr>
              <a:t>활동으로
채우며</a:t>
            </a:r>
          </a:p>
        </p:txBody>
      </p:sp>
      <p:sp>
        <p:nvSpPr>
          <p:cNvPr id="42" name="Rectangle 41"/>
          <p:cNvSpPr/>
          <p:nvPr/>
        </p:nvSpPr>
        <p:spPr>
          <a:xfrm>
            <a:off x="9710928" y="5230368"/>
            <a:ext cx="1325880" cy="18288"/>
          </a:xfrm>
          <a:prstGeom prst="rect">
            <a:avLst/>
          </a:prstGeom>
          <a:solidFill>
            <a:srgbClr val="1446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3" name="TextBox 42"/>
          <p:cNvSpPr txBox="1"/>
          <p:nvPr/>
        </p:nvSpPr>
        <p:spPr>
          <a:xfrm>
            <a:off x="9710928" y="5385816"/>
            <a:ext cx="1371600" cy="457200"/>
          </a:xfrm>
          <a:prstGeom prst="rect">
            <a:avLst/>
          </a:prstGeom>
          <a:noFill/>
        </p:spPr>
        <p:txBody>
          <a:bodyPr wrap="square" lIns="0" tIns="0" rIns="0" bIns="0" anchor="t">
            <a:spAutoFit/>
          </a:bodyPr>
          <a:lstStyle/>
          <a:p>
            <a:pPr algn="l"/>
            <a:r>
              <a:rPr sz="1300" b="1" i="0">
                <a:solidFill>
                  <a:srgbClr val="B99950"/>
                </a:solidFill>
                <a:latin typeface="맑은 고딕"/>
                <a:ea typeface="맑은 고딕"/>
                <a:cs typeface="맑은 고딕"/>
              </a:rPr>
              <a:t>관리</a:t>
            </a:r>
          </a:p>
        </p:txBody>
      </p:sp>
      <p:sp>
        <p:nvSpPr>
          <p:cNvPr id="44" name="TextBox 43"/>
          <p:cNvSpPr txBox="1"/>
          <p:nvPr/>
        </p:nvSpPr>
        <p:spPr>
          <a:xfrm>
            <a:off x="9710928" y="5724144"/>
            <a:ext cx="1417320" cy="914400"/>
          </a:xfrm>
          <a:prstGeom prst="rect">
            <a:avLst/>
          </a:prstGeom>
          <a:noFill/>
        </p:spPr>
        <p:txBody>
          <a:bodyPr wrap="square" lIns="0" tIns="0" rIns="0" bIns="0" anchor="t">
            <a:spAutoFit/>
          </a:bodyPr>
          <a:lstStyle/>
          <a:p>
            <a:pPr algn="l">
              <a:lnSpc>
                <a:spcPct val="120000"/>
              </a:lnSpc>
            </a:pPr>
            <a:r>
              <a:rPr sz="1250" b="1" i="0">
                <a:solidFill>
                  <a:srgbClr val="FCF4E2"/>
                </a:solidFill>
                <a:latin typeface="맑은 고딕"/>
                <a:ea typeface="맑은 고딕"/>
                <a:cs typeface="맑은 고딕"/>
              </a:rPr>
              <a:t>끝까지
점검합니다</a:t>
            </a:r>
          </a:p>
        </p:txBody>
      </p:sp>
      <p:sp>
        <p:nvSpPr>
          <p:cNvPr id="45" name="TextBox 44"/>
          <p:cNvSpPr txBox="1"/>
          <p:nvPr/>
        </p:nvSpPr>
        <p:spPr>
          <a:xfrm>
            <a:off x="875538" y="6624828"/>
            <a:ext cx="6400800" cy="274320"/>
          </a:xfrm>
          <a:prstGeom prst="rect">
            <a:avLst/>
          </a:prstGeom>
          <a:noFill/>
        </p:spPr>
        <p:txBody>
          <a:bodyPr wrap="square" lIns="0" tIns="0" rIns="0" bIns="0" anchor="t">
            <a:spAutoFit/>
          </a:bodyPr>
          <a:lstStyle/>
          <a:p>
            <a:pPr algn="l"/>
            <a:r>
              <a:rPr sz="900" b="0" i="0" spc="30" dirty="0">
                <a:solidFill>
                  <a:srgbClr val="A89F8C"/>
                </a:solidFill>
                <a:latin typeface="맑은 고딕"/>
                <a:ea typeface="맑은 고딕"/>
                <a:cs typeface="맑은 고딕"/>
              </a:rPr>
              <a:t>［</a:t>
            </a:r>
            <a:r>
              <a:rPr sz="900" b="0" i="0" spc="30" dirty="0" err="1">
                <a:solidFill>
                  <a:srgbClr val="A89F8C"/>
                </a:solidFill>
                <a:latin typeface="맑은 고딕"/>
                <a:ea typeface="맑은 고딕"/>
                <a:cs typeface="맑은 고딕"/>
              </a:rPr>
              <a:t>학원명</a:t>
            </a:r>
            <a:r>
              <a:rPr sz="900" b="0" i="0" spc="30" dirty="0">
                <a:solidFill>
                  <a:srgbClr val="A89F8C"/>
                </a:solidFill>
                <a:latin typeface="맑은 고딕"/>
                <a:ea typeface="맑은 고딕"/>
                <a:cs typeface="맑은 고딕"/>
              </a:rPr>
              <a:t>］</a:t>
            </a:r>
          </a:p>
        </p:txBody>
      </p:sp>
      <p:sp>
        <p:nvSpPr>
          <p:cNvPr id="46" name="TextBox 45"/>
          <p:cNvSpPr txBox="1"/>
          <p:nvPr/>
        </p:nvSpPr>
        <p:spPr>
          <a:xfrm>
            <a:off x="10058400" y="6437376"/>
            <a:ext cx="1307592" cy="274320"/>
          </a:xfrm>
          <a:prstGeom prst="rect">
            <a:avLst/>
          </a:prstGeom>
          <a:noFill/>
        </p:spPr>
        <p:txBody>
          <a:bodyPr wrap="square" lIns="0" tIns="0" rIns="0" bIns="0" anchor="t">
            <a:spAutoFit/>
          </a:bodyPr>
          <a:lstStyle/>
          <a:p>
            <a:pPr algn="r"/>
            <a:r>
              <a:rPr sz="900" b="0" i="0">
                <a:solidFill>
                  <a:srgbClr val="A89F8C"/>
                </a:solidFill>
                <a:latin typeface="맑은 고딕"/>
                <a:ea typeface="맑은 고딕"/>
                <a:cs typeface="맑은 고딕"/>
              </a:rPr>
              <a:t>04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896112" y="1234440"/>
            <a:ext cx="566928" cy="64008"/>
          </a:xfrm>
          <a:prstGeom prst="rect">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850392" y="1463040"/>
            <a:ext cx="10515600" cy="1463040"/>
          </a:xfrm>
          <a:prstGeom prst="rect">
            <a:avLst/>
          </a:prstGeom>
          <a:noFill/>
        </p:spPr>
        <p:txBody>
          <a:bodyPr wrap="square" lIns="0" tIns="0" rIns="0" bIns="0" anchor="t">
            <a:spAutoFit/>
          </a:bodyPr>
          <a:lstStyle/>
          <a:p>
            <a:pPr algn="l">
              <a:lnSpc>
                <a:spcPct val="112000"/>
              </a:lnSpc>
            </a:pPr>
            <a:r>
              <a:rPr sz="4100" b="1" i="0">
                <a:solidFill>
                  <a:srgbClr val="FCF4E2"/>
                </a:solidFill>
                <a:latin typeface="맑은 고딕"/>
                <a:ea typeface="맑은 고딕"/>
                <a:cs typeface="맑은 고딕"/>
              </a:rPr>
              <a:t>생기부 관리, 말이 아니라 </a:t>
            </a:r>
            <a:r>
              <a:rPr sz="4100" b="1" i="0">
                <a:solidFill>
                  <a:srgbClr val="B99950"/>
                </a:solidFill>
                <a:latin typeface="맑은 고딕"/>
                <a:ea typeface="맑은 고딕"/>
                <a:cs typeface="맑은 고딕"/>
              </a:rPr>
              <a:t>시스템</a:t>
            </a:r>
            <a:r>
              <a:rPr sz="4100" b="1" i="0">
                <a:solidFill>
                  <a:srgbClr val="FCF4E2"/>
                </a:solidFill>
                <a:latin typeface="맑은 고딕"/>
                <a:ea typeface="맑은 고딕"/>
                <a:cs typeface="맑은 고딕"/>
              </a:rPr>
              <a:t>으로.</a:t>
            </a:r>
          </a:p>
        </p:txBody>
      </p:sp>
      <p:sp>
        <p:nvSpPr>
          <p:cNvPr id="5" name="TextBox 4"/>
          <p:cNvSpPr txBox="1"/>
          <p:nvPr/>
        </p:nvSpPr>
        <p:spPr>
          <a:xfrm>
            <a:off x="896112" y="2788920"/>
            <a:ext cx="8778240" cy="822960"/>
          </a:xfrm>
          <a:prstGeom prst="rect">
            <a:avLst/>
          </a:prstGeom>
          <a:noFill/>
        </p:spPr>
        <p:txBody>
          <a:bodyPr wrap="square" lIns="0" tIns="0" rIns="0" bIns="0" anchor="t">
            <a:spAutoFit/>
          </a:bodyPr>
          <a:lstStyle/>
          <a:p>
            <a:pPr algn="l">
              <a:lnSpc>
                <a:spcPct val="150000"/>
              </a:lnSpc>
            </a:pPr>
            <a:r>
              <a:rPr sz="1400" b="0" i="0">
                <a:solidFill>
                  <a:srgbClr val="C6BFA8"/>
                </a:solidFill>
                <a:latin typeface="맑은 고딕"/>
                <a:ea typeface="맑은 고딕"/>
                <a:cs typeface="맑은 고딕"/>
              </a:rPr>
              <a:t>［마무리 추가 문구를 입력하세요］  예) 진단부터 진로 설계, 수행평가와 독서, 생기부 분석과 로드맵까지 — 한 단계도 빠짐없이 함께하겠습니다. 자녀의 2028 입시, 지금 시작하세요.</a:t>
            </a:r>
          </a:p>
        </p:txBody>
      </p:sp>
      <p:sp>
        <p:nvSpPr>
          <p:cNvPr id="6" name="Rounded Rectangle 5"/>
          <p:cNvSpPr/>
          <p:nvPr/>
        </p:nvSpPr>
        <p:spPr>
          <a:xfrm>
            <a:off x="868680" y="3822191"/>
            <a:ext cx="3584448" cy="1371600"/>
          </a:xfrm>
          <a:prstGeom prst="roundRect">
            <a:avLst>
              <a:gd name="adj" fmla="val 7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1179576" y="4059935"/>
            <a:ext cx="3035808" cy="274320"/>
          </a:xfrm>
          <a:prstGeom prst="rect">
            <a:avLst/>
          </a:prstGeom>
          <a:noFill/>
        </p:spPr>
        <p:txBody>
          <a:bodyPr wrap="square" lIns="0" tIns="0" rIns="0" bIns="0" anchor="t">
            <a:spAutoFit/>
          </a:bodyPr>
          <a:lstStyle/>
          <a:p>
            <a:pPr algn="l"/>
            <a:r>
              <a:rPr sz="1150" b="1" i="0" spc="120">
                <a:solidFill>
                  <a:srgbClr val="B99950"/>
                </a:solidFill>
                <a:latin typeface="Times New Roman"/>
                <a:ea typeface="Times New Roman"/>
                <a:cs typeface="Times New Roman"/>
              </a:rPr>
              <a:t>DIAGNOSE</a:t>
            </a:r>
          </a:p>
        </p:txBody>
      </p:sp>
      <p:sp>
        <p:nvSpPr>
          <p:cNvPr id="8" name="TextBox 7"/>
          <p:cNvSpPr txBox="1"/>
          <p:nvPr/>
        </p:nvSpPr>
        <p:spPr>
          <a:xfrm>
            <a:off x="1179576" y="4370831"/>
            <a:ext cx="3035808" cy="320040"/>
          </a:xfrm>
          <a:prstGeom prst="rect">
            <a:avLst/>
          </a:prstGeom>
          <a:noFill/>
        </p:spPr>
        <p:txBody>
          <a:bodyPr wrap="square" lIns="0" tIns="0" rIns="0" bIns="0" anchor="t">
            <a:spAutoFit/>
          </a:bodyPr>
          <a:lstStyle/>
          <a:p>
            <a:pPr algn="l"/>
            <a:r>
              <a:rPr sz="1500" b="1" i="0">
                <a:solidFill>
                  <a:srgbClr val="FCF4E2"/>
                </a:solidFill>
                <a:latin typeface="맑은 고딕"/>
                <a:ea typeface="맑은 고딕"/>
                <a:cs typeface="맑은 고딕"/>
              </a:rPr>
              <a:t>정확한 출발점</a:t>
            </a:r>
          </a:p>
        </p:txBody>
      </p:sp>
      <p:sp>
        <p:nvSpPr>
          <p:cNvPr id="9" name="TextBox 8"/>
          <p:cNvSpPr txBox="1"/>
          <p:nvPr/>
        </p:nvSpPr>
        <p:spPr>
          <a:xfrm>
            <a:off x="1179576" y="4718304"/>
            <a:ext cx="3017520" cy="411480"/>
          </a:xfrm>
          <a:prstGeom prst="rect">
            <a:avLst/>
          </a:prstGeom>
          <a:noFill/>
        </p:spPr>
        <p:txBody>
          <a:bodyPr wrap="square" lIns="0" tIns="0" rIns="0" bIns="0" anchor="t">
            <a:spAutoFit/>
          </a:bodyPr>
          <a:lstStyle/>
          <a:p>
            <a:pPr algn="l">
              <a:lnSpc>
                <a:spcPct val="130000"/>
              </a:lnSpc>
            </a:pPr>
            <a:r>
              <a:rPr sz="1100" b="0" i="0">
                <a:solidFill>
                  <a:srgbClr val="C6BFA8"/>
                </a:solidFill>
                <a:latin typeface="맑은 고딕"/>
                <a:ea typeface="맑은 고딕"/>
                <a:cs typeface="맑은 고딕"/>
              </a:rPr>
              <a:t>학습 심리와 진로부터 확인해, 학생에게 꼭 맞는 전략을 세웁니다.</a:t>
            </a:r>
          </a:p>
        </p:txBody>
      </p:sp>
      <p:sp>
        <p:nvSpPr>
          <p:cNvPr id="10" name="Rounded Rectangle 9"/>
          <p:cNvSpPr/>
          <p:nvPr/>
        </p:nvSpPr>
        <p:spPr>
          <a:xfrm>
            <a:off x="4690872" y="3822191"/>
            <a:ext cx="3584448" cy="1371600"/>
          </a:xfrm>
          <a:prstGeom prst="roundRect">
            <a:avLst>
              <a:gd name="adj" fmla="val 7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5001768" y="4059935"/>
            <a:ext cx="3035808" cy="274320"/>
          </a:xfrm>
          <a:prstGeom prst="rect">
            <a:avLst/>
          </a:prstGeom>
          <a:noFill/>
        </p:spPr>
        <p:txBody>
          <a:bodyPr wrap="square" lIns="0" tIns="0" rIns="0" bIns="0" anchor="t">
            <a:spAutoFit/>
          </a:bodyPr>
          <a:lstStyle/>
          <a:p>
            <a:pPr algn="l"/>
            <a:r>
              <a:rPr sz="1150" b="1" i="0" spc="120">
                <a:solidFill>
                  <a:srgbClr val="B99950"/>
                </a:solidFill>
                <a:latin typeface="Times New Roman"/>
                <a:ea typeface="Times New Roman"/>
                <a:cs typeface="Times New Roman"/>
              </a:rPr>
              <a:t>DESIGN</a:t>
            </a:r>
          </a:p>
        </p:txBody>
      </p:sp>
      <p:sp>
        <p:nvSpPr>
          <p:cNvPr id="12" name="TextBox 11"/>
          <p:cNvSpPr txBox="1"/>
          <p:nvPr/>
        </p:nvSpPr>
        <p:spPr>
          <a:xfrm>
            <a:off x="5001768" y="4370831"/>
            <a:ext cx="3035808" cy="320040"/>
          </a:xfrm>
          <a:prstGeom prst="rect">
            <a:avLst/>
          </a:prstGeom>
          <a:noFill/>
        </p:spPr>
        <p:txBody>
          <a:bodyPr wrap="square" lIns="0" tIns="0" rIns="0" bIns="0" anchor="t">
            <a:spAutoFit/>
          </a:bodyPr>
          <a:lstStyle/>
          <a:p>
            <a:pPr algn="l"/>
            <a:r>
              <a:rPr sz="1500" b="1" i="0">
                <a:solidFill>
                  <a:srgbClr val="FCF4E2"/>
                </a:solidFill>
                <a:latin typeface="맑은 고딕"/>
                <a:ea typeface="맑은 고딕"/>
                <a:cs typeface="맑은 고딕"/>
              </a:rPr>
              <a:t>학생 맞춤 활동</a:t>
            </a:r>
          </a:p>
        </p:txBody>
      </p:sp>
      <p:sp>
        <p:nvSpPr>
          <p:cNvPr id="13" name="TextBox 12"/>
          <p:cNvSpPr txBox="1"/>
          <p:nvPr/>
        </p:nvSpPr>
        <p:spPr>
          <a:xfrm>
            <a:off x="5001768" y="4718304"/>
            <a:ext cx="3017520" cy="411480"/>
          </a:xfrm>
          <a:prstGeom prst="rect">
            <a:avLst/>
          </a:prstGeom>
          <a:noFill/>
        </p:spPr>
        <p:txBody>
          <a:bodyPr wrap="square" lIns="0" tIns="0" rIns="0" bIns="0" anchor="t">
            <a:spAutoFit/>
          </a:bodyPr>
          <a:lstStyle/>
          <a:p>
            <a:pPr algn="l">
              <a:lnSpc>
                <a:spcPct val="130000"/>
              </a:lnSpc>
            </a:pPr>
            <a:r>
              <a:rPr sz="1100" b="0" i="0">
                <a:solidFill>
                  <a:srgbClr val="C6BFA8"/>
                </a:solidFill>
                <a:latin typeface="맑은 고딕"/>
                <a:ea typeface="맑은 고딕"/>
                <a:cs typeface="맑은 고딕"/>
              </a:rPr>
              <a:t>수행평가와 독서를 진로와 연결해 세특의 토대를 만듭니다.</a:t>
            </a:r>
          </a:p>
        </p:txBody>
      </p:sp>
      <p:sp>
        <p:nvSpPr>
          <p:cNvPr id="14" name="Rounded Rectangle 13"/>
          <p:cNvSpPr/>
          <p:nvPr/>
        </p:nvSpPr>
        <p:spPr>
          <a:xfrm>
            <a:off x="8513064" y="3822191"/>
            <a:ext cx="3584448" cy="1371600"/>
          </a:xfrm>
          <a:prstGeom prst="roundRect">
            <a:avLst>
              <a:gd name="adj" fmla="val 7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8823960" y="4059935"/>
            <a:ext cx="3035808" cy="274320"/>
          </a:xfrm>
          <a:prstGeom prst="rect">
            <a:avLst/>
          </a:prstGeom>
          <a:noFill/>
        </p:spPr>
        <p:txBody>
          <a:bodyPr wrap="square" lIns="0" tIns="0" rIns="0" bIns="0" anchor="t">
            <a:spAutoFit/>
          </a:bodyPr>
          <a:lstStyle/>
          <a:p>
            <a:pPr algn="l"/>
            <a:r>
              <a:rPr sz="1150" b="1" i="0" spc="120">
                <a:solidFill>
                  <a:srgbClr val="B99950"/>
                </a:solidFill>
                <a:latin typeface="Times New Roman"/>
                <a:ea typeface="Times New Roman"/>
                <a:cs typeface="Times New Roman"/>
              </a:rPr>
              <a:t>MANAGE</a:t>
            </a:r>
          </a:p>
        </p:txBody>
      </p:sp>
      <p:sp>
        <p:nvSpPr>
          <p:cNvPr id="16" name="TextBox 15"/>
          <p:cNvSpPr txBox="1"/>
          <p:nvPr/>
        </p:nvSpPr>
        <p:spPr>
          <a:xfrm>
            <a:off x="8823960" y="4370831"/>
            <a:ext cx="3035808" cy="320040"/>
          </a:xfrm>
          <a:prstGeom prst="rect">
            <a:avLst/>
          </a:prstGeom>
          <a:noFill/>
        </p:spPr>
        <p:txBody>
          <a:bodyPr wrap="square" lIns="0" tIns="0" rIns="0" bIns="0" anchor="t">
            <a:spAutoFit/>
          </a:bodyPr>
          <a:lstStyle/>
          <a:p>
            <a:pPr algn="l"/>
            <a:r>
              <a:rPr sz="1500" b="1" i="0">
                <a:solidFill>
                  <a:srgbClr val="FCF4E2"/>
                </a:solidFill>
                <a:latin typeface="맑은 고딕"/>
                <a:ea typeface="맑은 고딕"/>
                <a:cs typeface="맑은 고딕"/>
              </a:rPr>
              <a:t>학기별 로드맵</a:t>
            </a:r>
          </a:p>
        </p:txBody>
      </p:sp>
      <p:sp>
        <p:nvSpPr>
          <p:cNvPr id="17" name="TextBox 16"/>
          <p:cNvSpPr txBox="1"/>
          <p:nvPr/>
        </p:nvSpPr>
        <p:spPr>
          <a:xfrm>
            <a:off x="8823960" y="4718304"/>
            <a:ext cx="3017520" cy="411480"/>
          </a:xfrm>
          <a:prstGeom prst="rect">
            <a:avLst/>
          </a:prstGeom>
          <a:noFill/>
        </p:spPr>
        <p:txBody>
          <a:bodyPr wrap="square" lIns="0" tIns="0" rIns="0" bIns="0" anchor="t">
            <a:spAutoFit/>
          </a:bodyPr>
          <a:lstStyle/>
          <a:p>
            <a:pPr algn="l">
              <a:lnSpc>
                <a:spcPct val="130000"/>
              </a:lnSpc>
            </a:pPr>
            <a:r>
              <a:rPr sz="1100" b="0" i="0">
                <a:solidFill>
                  <a:srgbClr val="C6BFA8"/>
                </a:solidFill>
                <a:latin typeface="맑은 고딕"/>
                <a:ea typeface="맑은 고딕"/>
                <a:cs typeface="맑은 고딕"/>
              </a:rPr>
              <a:t>생기부를 정기적으로 점검하며 채워야 할 것을 끝까지 챙깁니다.</a:t>
            </a:r>
          </a:p>
        </p:txBody>
      </p:sp>
      <p:sp>
        <p:nvSpPr>
          <p:cNvPr id="18" name="Rounded Rectangle 17"/>
          <p:cNvSpPr/>
          <p:nvPr/>
        </p:nvSpPr>
        <p:spPr>
          <a:xfrm>
            <a:off x="868680" y="5486400"/>
            <a:ext cx="10424160" cy="969264"/>
          </a:xfrm>
          <a:prstGeom prst="roundRect">
            <a:avLst>
              <a:gd name="adj" fmla="val 10000"/>
            </a:avLst>
          </a:prstGeom>
          <a:solidFill>
            <a:srgbClr val="022A1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ounded Rectangle 18"/>
          <p:cNvSpPr/>
          <p:nvPr/>
        </p:nvSpPr>
        <p:spPr>
          <a:xfrm>
            <a:off x="1188720" y="5687568"/>
            <a:ext cx="566928" cy="566928"/>
          </a:xfrm>
          <a:prstGeom prst="roundRect">
            <a:avLst>
              <a:gd name="adj" fmla="val 18000"/>
            </a:avLst>
          </a:prstGeom>
          <a:noFill/>
          <a:ln w="15875">
            <a:solidFill>
              <a:srgbClr val="FCF4E2"/>
            </a:solidFill>
          </a:ln>
          <a:effectLst/>
        </p:spPr>
        <p:style>
          <a:lnRef idx="1">
            <a:schemeClr val="accent1"/>
          </a:lnRef>
          <a:fillRef idx="3">
            <a:schemeClr val="accent1"/>
          </a:fillRef>
          <a:effectRef idx="2">
            <a:schemeClr val="accent1"/>
          </a:effectRef>
          <a:fontRef idx="minor">
            <a:schemeClr val="lt1"/>
          </a:fontRef>
        </p:style>
        <p:txBody>
          <a:bodyPr wrap="square" lIns="0" tIns="0" rIns="0" bIns="0" rtlCol="0" anchor="ctr"/>
          <a:lstStyle/>
          <a:p>
            <a:pPr algn="ctr"/>
            <a:r>
              <a:rPr sz="1000" b="1" i="0">
                <a:solidFill>
                  <a:srgbClr val="FCF4E2"/>
                </a:solidFill>
                <a:latin typeface="맑은 고딕"/>
                <a:ea typeface="맑은 고딕"/>
                <a:cs typeface="맑은 고딕"/>
              </a:rPr>
              <a:t>로고</a:t>
            </a:r>
          </a:p>
        </p:txBody>
      </p:sp>
      <p:sp>
        <p:nvSpPr>
          <p:cNvPr id="20" name="TextBox 19"/>
          <p:cNvSpPr txBox="1"/>
          <p:nvPr/>
        </p:nvSpPr>
        <p:spPr>
          <a:xfrm>
            <a:off x="1938528" y="5724144"/>
            <a:ext cx="4572000" cy="365760"/>
          </a:xfrm>
          <a:prstGeom prst="rect">
            <a:avLst/>
          </a:prstGeom>
          <a:noFill/>
        </p:spPr>
        <p:txBody>
          <a:bodyPr wrap="square" lIns="0" tIns="0" rIns="0" bIns="0" anchor="t">
            <a:spAutoFit/>
          </a:bodyPr>
          <a:lstStyle/>
          <a:p>
            <a:pPr algn="l"/>
            <a:r>
              <a:rPr sz="1900" b="1" i="0">
                <a:solidFill>
                  <a:srgbClr val="FCF4E2"/>
                </a:solidFill>
                <a:latin typeface="맑은 고딕"/>
                <a:ea typeface="맑은 고딕"/>
                <a:cs typeface="맑은 고딕"/>
              </a:rPr>
              <a:t>［학원명］</a:t>
            </a:r>
          </a:p>
        </p:txBody>
      </p:sp>
      <p:sp>
        <p:nvSpPr>
          <p:cNvPr id="21" name="TextBox 20"/>
          <p:cNvSpPr txBox="1"/>
          <p:nvPr/>
        </p:nvSpPr>
        <p:spPr>
          <a:xfrm>
            <a:off x="1938528" y="6089904"/>
            <a:ext cx="5029200" cy="274320"/>
          </a:xfrm>
          <a:prstGeom prst="rect">
            <a:avLst/>
          </a:prstGeom>
          <a:noFill/>
        </p:spPr>
        <p:txBody>
          <a:bodyPr wrap="square" lIns="0" tIns="0" rIns="0" bIns="0" anchor="t">
            <a:spAutoFit/>
          </a:bodyPr>
          <a:lstStyle/>
          <a:p>
            <a:pPr algn="l"/>
            <a:r>
              <a:rPr sz="1150" b="0" i="0">
                <a:solidFill>
                  <a:srgbClr val="C6BFA8"/>
                </a:solidFill>
                <a:latin typeface="맑은 고딕"/>
                <a:ea typeface="맑은 고딕"/>
                <a:cs typeface="맑은 고딕"/>
              </a:rPr>
              <a:t>［한 줄 슬로건］</a:t>
            </a:r>
          </a:p>
        </p:txBody>
      </p:sp>
      <p:sp>
        <p:nvSpPr>
          <p:cNvPr id="22" name="TextBox 21"/>
          <p:cNvSpPr txBox="1"/>
          <p:nvPr/>
        </p:nvSpPr>
        <p:spPr>
          <a:xfrm>
            <a:off x="6949440" y="5742432"/>
            <a:ext cx="4343400" cy="411480"/>
          </a:xfrm>
          <a:prstGeom prst="rect">
            <a:avLst/>
          </a:prstGeom>
          <a:noFill/>
        </p:spPr>
        <p:txBody>
          <a:bodyPr wrap="square" lIns="0" tIns="0" rIns="0" bIns="0" anchor="t">
            <a:spAutoFit/>
          </a:bodyPr>
          <a:lstStyle/>
          <a:p>
            <a:pPr algn="r"/>
            <a:r>
              <a:rPr sz="2200" b="1" i="0">
                <a:solidFill>
                  <a:srgbClr val="B99950"/>
                </a:solidFill>
                <a:latin typeface="맑은 고딕"/>
                <a:ea typeface="맑은 고딕"/>
                <a:cs typeface="맑은 고딕"/>
              </a:rPr>
              <a:t>［전화번호］</a:t>
            </a:r>
          </a:p>
        </p:txBody>
      </p:sp>
      <p:sp>
        <p:nvSpPr>
          <p:cNvPr id="23" name="TextBox 22"/>
          <p:cNvSpPr txBox="1"/>
          <p:nvPr/>
        </p:nvSpPr>
        <p:spPr>
          <a:xfrm>
            <a:off x="6949440" y="6163056"/>
            <a:ext cx="4343400" cy="274320"/>
          </a:xfrm>
          <a:prstGeom prst="rect">
            <a:avLst/>
          </a:prstGeom>
          <a:noFill/>
        </p:spPr>
        <p:txBody>
          <a:bodyPr wrap="square" lIns="0" tIns="0" rIns="0" bIns="0" anchor="t">
            <a:spAutoFit/>
          </a:bodyPr>
          <a:lstStyle/>
          <a:p>
            <a:pPr algn="r"/>
            <a:r>
              <a:rPr sz="1100" b="0" i="0">
                <a:solidFill>
                  <a:srgbClr val="C6BFA8"/>
                </a:solidFill>
                <a:latin typeface="맑은 고딕"/>
                <a:ea typeface="맑은 고딕"/>
                <a:cs typeface="맑은 고딕"/>
              </a:rPr>
              <a:t>［주소 · 홈페이지］</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맑은 고딕"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TotalTime>
  <Words>675</Words>
  <Application>Microsoft Macintosh PowerPoint</Application>
  <PresentationFormat>와이드스크린</PresentationFormat>
  <Paragraphs>112</Paragraphs>
  <Slides>5</Slides>
  <Notes>1</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5</vt:i4>
      </vt:variant>
    </vt:vector>
  </HeadingPairs>
  <TitlesOfParts>
    <vt:vector size="10" baseType="lpstr">
      <vt:lpstr>맑은 고딕</vt:lpstr>
      <vt:lpstr>Arial</vt:lpstr>
      <vt:lpstr>Calibri</vt:lpstr>
      <vt:lpstr>Times New Roman</vt:lpstr>
      <vt:lpstr>Office Theme</vt:lpstr>
      <vt:lpstr>PowerPoint 프레젠테이션</vt:lpstr>
      <vt:lpstr>PowerPoint 프레젠테이션</vt:lpstr>
      <vt:lpstr>PowerPoint 프레젠테이션</vt:lpstr>
      <vt:lpstr>PowerPoint 프레젠테이션</vt:lpstr>
      <vt:lpstr>PowerPoint 프레젠테이션</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승완 고</cp:lastModifiedBy>
  <cp:revision>2</cp:revision>
  <dcterms:created xsi:type="dcterms:W3CDTF">2013-01-27T09:14:16Z</dcterms:created>
  <dcterms:modified xsi:type="dcterms:W3CDTF">2026-06-29T06:26:40Z</dcterms:modified>
  <cp:category/>
</cp:coreProperties>
</file>